
<file path=[Content_Types].xml><?xml version="1.0" encoding="utf-8"?>
<Types xmlns="http://schemas.openxmlformats.org/package/2006/content-types">
  <Default Extension="png" ContentType="image/png"/>
  <Default Extension="mov" ContentType="video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2" r:id="rId4"/>
    <p:sldId id="263" r:id="rId5"/>
    <p:sldId id="265" r:id="rId6"/>
    <p:sldId id="264" r:id="rId7"/>
    <p:sldId id="266" r:id="rId8"/>
  </p:sldIdLst>
  <p:sldSz cx="29260800" cy="16459200"/>
  <p:notesSz cx="6858000" cy="9144000"/>
  <p:defaultTextStyle>
    <a:defPPr>
      <a:defRPr lang="en-US"/>
    </a:defPPr>
    <a:lvl1pPr marL="0" algn="l" defTabSz="2612517" rtl="0" eaLnBrk="1" latinLnBrk="0" hangingPunct="1">
      <a:defRPr sz="5200" kern="1200">
        <a:solidFill>
          <a:schemeClr val="tx1"/>
        </a:solidFill>
        <a:latin typeface="+mn-lt"/>
        <a:ea typeface="+mn-ea"/>
        <a:cs typeface="+mn-cs"/>
      </a:defRPr>
    </a:lvl1pPr>
    <a:lvl2pPr marL="1306259" algn="l" defTabSz="2612517" rtl="0" eaLnBrk="1" latinLnBrk="0" hangingPunct="1">
      <a:defRPr sz="5200" kern="1200">
        <a:solidFill>
          <a:schemeClr val="tx1"/>
        </a:solidFill>
        <a:latin typeface="+mn-lt"/>
        <a:ea typeface="+mn-ea"/>
        <a:cs typeface="+mn-cs"/>
      </a:defRPr>
    </a:lvl2pPr>
    <a:lvl3pPr marL="2612517" algn="l" defTabSz="2612517" rtl="0" eaLnBrk="1" latinLnBrk="0" hangingPunct="1">
      <a:defRPr sz="5200" kern="1200">
        <a:solidFill>
          <a:schemeClr val="tx1"/>
        </a:solidFill>
        <a:latin typeface="+mn-lt"/>
        <a:ea typeface="+mn-ea"/>
        <a:cs typeface="+mn-cs"/>
      </a:defRPr>
    </a:lvl3pPr>
    <a:lvl4pPr marL="3918776" algn="l" defTabSz="2612517" rtl="0" eaLnBrk="1" latinLnBrk="0" hangingPunct="1">
      <a:defRPr sz="5200" kern="1200">
        <a:solidFill>
          <a:schemeClr val="tx1"/>
        </a:solidFill>
        <a:latin typeface="+mn-lt"/>
        <a:ea typeface="+mn-ea"/>
        <a:cs typeface="+mn-cs"/>
      </a:defRPr>
    </a:lvl4pPr>
    <a:lvl5pPr marL="5225034" algn="l" defTabSz="2612517" rtl="0" eaLnBrk="1" latinLnBrk="0" hangingPunct="1">
      <a:defRPr sz="5200" kern="1200">
        <a:solidFill>
          <a:schemeClr val="tx1"/>
        </a:solidFill>
        <a:latin typeface="+mn-lt"/>
        <a:ea typeface="+mn-ea"/>
        <a:cs typeface="+mn-cs"/>
      </a:defRPr>
    </a:lvl5pPr>
    <a:lvl6pPr marL="6531293" algn="l" defTabSz="2612517" rtl="0" eaLnBrk="1" latinLnBrk="0" hangingPunct="1">
      <a:defRPr sz="5200" kern="1200">
        <a:solidFill>
          <a:schemeClr val="tx1"/>
        </a:solidFill>
        <a:latin typeface="+mn-lt"/>
        <a:ea typeface="+mn-ea"/>
        <a:cs typeface="+mn-cs"/>
      </a:defRPr>
    </a:lvl6pPr>
    <a:lvl7pPr marL="7837551" algn="l" defTabSz="2612517" rtl="0" eaLnBrk="1" latinLnBrk="0" hangingPunct="1">
      <a:defRPr sz="5200" kern="1200">
        <a:solidFill>
          <a:schemeClr val="tx1"/>
        </a:solidFill>
        <a:latin typeface="+mn-lt"/>
        <a:ea typeface="+mn-ea"/>
        <a:cs typeface="+mn-cs"/>
      </a:defRPr>
    </a:lvl7pPr>
    <a:lvl8pPr marL="9143809" algn="l" defTabSz="2612517" rtl="0" eaLnBrk="1" latinLnBrk="0" hangingPunct="1">
      <a:defRPr sz="5200" kern="1200">
        <a:solidFill>
          <a:schemeClr val="tx1"/>
        </a:solidFill>
        <a:latin typeface="+mn-lt"/>
        <a:ea typeface="+mn-ea"/>
        <a:cs typeface="+mn-cs"/>
      </a:defRPr>
    </a:lvl8pPr>
    <a:lvl9pPr marL="10450067" algn="l" defTabSz="2612517" rtl="0" eaLnBrk="1" latinLnBrk="0" hangingPunct="1">
      <a:defRPr sz="5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92D050"/>
    <a:srgbClr val="B9EDFF"/>
    <a:srgbClr val="DDF6FF"/>
    <a:srgbClr val="00B0F0"/>
    <a:srgbClr val="FFFFC1"/>
    <a:srgbClr val="FFFF00"/>
    <a:srgbClr val="00660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9809" autoAdjust="0"/>
  </p:normalViewPr>
  <p:slideViewPr>
    <p:cSldViewPr>
      <p:cViewPr>
        <p:scale>
          <a:sx n="24" d="100"/>
          <a:sy n="24" d="100"/>
        </p:scale>
        <p:origin x="-1290" y="-444"/>
      </p:cViewPr>
      <p:guideLst>
        <p:guide orient="horz" pos="5184"/>
        <p:guide pos="921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4560" y="5113022"/>
            <a:ext cx="24871680" cy="35280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9120" y="9326880"/>
            <a:ext cx="20482560" cy="42062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306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612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91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2250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531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837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91438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04500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647802" y="1809752"/>
            <a:ext cx="24094439" cy="3857624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4321" y="1809752"/>
            <a:ext cx="71805802" cy="3857624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1402" y="10576561"/>
            <a:ext cx="24871680" cy="3268980"/>
          </a:xfrm>
        </p:spPr>
        <p:txBody>
          <a:bodyPr anchor="t"/>
          <a:lstStyle>
            <a:lvl1pPr algn="l">
              <a:defRPr sz="11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1402" y="6976113"/>
            <a:ext cx="24871680" cy="3600449"/>
          </a:xfrm>
        </p:spPr>
        <p:txBody>
          <a:bodyPr anchor="b"/>
          <a:lstStyle>
            <a:lvl1pPr marL="0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1pPr>
            <a:lvl2pPr marL="1306259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2pPr>
            <a:lvl3pPr marL="261251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3pPr>
            <a:lvl4pPr marL="3918776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4pPr>
            <a:lvl5pPr marL="5225034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5pPr>
            <a:lvl6pPr marL="6531293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6pPr>
            <a:lvl7pPr marL="7837551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7pPr>
            <a:lvl8pPr marL="9143809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8pPr>
            <a:lvl9pPr marL="10450067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54322" y="10549891"/>
            <a:ext cx="47950121" cy="29836109"/>
          </a:xfrm>
        </p:spPr>
        <p:txBody>
          <a:bodyPr/>
          <a:lstStyle>
            <a:lvl1pPr>
              <a:defRPr sz="8000"/>
            </a:lvl1pPr>
            <a:lvl2pPr>
              <a:defRPr sz="68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92122" y="10549891"/>
            <a:ext cx="47950119" cy="29836109"/>
          </a:xfrm>
        </p:spPr>
        <p:txBody>
          <a:bodyPr/>
          <a:lstStyle>
            <a:lvl1pPr>
              <a:defRPr sz="8000"/>
            </a:lvl1pPr>
            <a:lvl2pPr>
              <a:defRPr sz="68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0" y="659131"/>
            <a:ext cx="26334720" cy="2743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1" y="3684271"/>
            <a:ext cx="12928602" cy="1535429"/>
          </a:xfrm>
        </p:spPr>
        <p:txBody>
          <a:bodyPr anchor="b"/>
          <a:lstStyle>
            <a:lvl1pPr marL="0" indent="0">
              <a:buNone/>
              <a:defRPr sz="6800" b="1"/>
            </a:lvl1pPr>
            <a:lvl2pPr marL="1306259" indent="0">
              <a:buNone/>
              <a:defRPr sz="5700" b="1"/>
            </a:lvl2pPr>
            <a:lvl3pPr marL="2612517" indent="0">
              <a:buNone/>
              <a:defRPr sz="5200" b="1"/>
            </a:lvl3pPr>
            <a:lvl4pPr marL="3918776" indent="0">
              <a:buNone/>
              <a:defRPr sz="4500" b="1"/>
            </a:lvl4pPr>
            <a:lvl5pPr marL="5225034" indent="0">
              <a:buNone/>
              <a:defRPr sz="4500" b="1"/>
            </a:lvl5pPr>
            <a:lvl6pPr marL="6531293" indent="0">
              <a:buNone/>
              <a:defRPr sz="4500" b="1"/>
            </a:lvl6pPr>
            <a:lvl7pPr marL="7837551" indent="0">
              <a:buNone/>
              <a:defRPr sz="4500" b="1"/>
            </a:lvl7pPr>
            <a:lvl8pPr marL="9143809" indent="0">
              <a:buNone/>
              <a:defRPr sz="4500" b="1"/>
            </a:lvl8pPr>
            <a:lvl9pPr marL="10450067" indent="0">
              <a:buNone/>
              <a:defRPr sz="4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041" y="5219701"/>
            <a:ext cx="12928602" cy="9483091"/>
          </a:xfrm>
        </p:spPr>
        <p:txBody>
          <a:bodyPr/>
          <a:lstStyle>
            <a:lvl1pPr>
              <a:defRPr sz="6800"/>
            </a:lvl1pPr>
            <a:lvl2pPr>
              <a:defRPr sz="5700"/>
            </a:lvl2pPr>
            <a:lvl3pPr>
              <a:defRPr sz="5200"/>
            </a:lvl3pPr>
            <a:lvl4pPr>
              <a:defRPr sz="4500"/>
            </a:lvl4pPr>
            <a:lvl5pPr>
              <a:defRPr sz="4500"/>
            </a:lvl5pPr>
            <a:lvl6pPr>
              <a:defRPr sz="4500"/>
            </a:lvl6pPr>
            <a:lvl7pPr>
              <a:defRPr sz="4500"/>
            </a:lvl7pPr>
            <a:lvl8pPr>
              <a:defRPr sz="4500"/>
            </a:lvl8pPr>
            <a:lvl9pPr>
              <a:defRPr sz="4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64082" y="3684271"/>
            <a:ext cx="12933680" cy="1535429"/>
          </a:xfrm>
        </p:spPr>
        <p:txBody>
          <a:bodyPr anchor="b"/>
          <a:lstStyle>
            <a:lvl1pPr marL="0" indent="0">
              <a:buNone/>
              <a:defRPr sz="6800" b="1"/>
            </a:lvl1pPr>
            <a:lvl2pPr marL="1306259" indent="0">
              <a:buNone/>
              <a:defRPr sz="5700" b="1"/>
            </a:lvl2pPr>
            <a:lvl3pPr marL="2612517" indent="0">
              <a:buNone/>
              <a:defRPr sz="5200" b="1"/>
            </a:lvl3pPr>
            <a:lvl4pPr marL="3918776" indent="0">
              <a:buNone/>
              <a:defRPr sz="4500" b="1"/>
            </a:lvl4pPr>
            <a:lvl5pPr marL="5225034" indent="0">
              <a:buNone/>
              <a:defRPr sz="4500" b="1"/>
            </a:lvl5pPr>
            <a:lvl6pPr marL="6531293" indent="0">
              <a:buNone/>
              <a:defRPr sz="4500" b="1"/>
            </a:lvl6pPr>
            <a:lvl7pPr marL="7837551" indent="0">
              <a:buNone/>
              <a:defRPr sz="4500" b="1"/>
            </a:lvl7pPr>
            <a:lvl8pPr marL="9143809" indent="0">
              <a:buNone/>
              <a:defRPr sz="4500" b="1"/>
            </a:lvl8pPr>
            <a:lvl9pPr marL="10450067" indent="0">
              <a:buNone/>
              <a:defRPr sz="4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64082" y="5219701"/>
            <a:ext cx="12933680" cy="9483091"/>
          </a:xfrm>
        </p:spPr>
        <p:txBody>
          <a:bodyPr/>
          <a:lstStyle>
            <a:lvl1pPr>
              <a:defRPr sz="6800"/>
            </a:lvl1pPr>
            <a:lvl2pPr>
              <a:defRPr sz="5700"/>
            </a:lvl2pPr>
            <a:lvl3pPr>
              <a:defRPr sz="5200"/>
            </a:lvl3pPr>
            <a:lvl4pPr>
              <a:defRPr sz="4500"/>
            </a:lvl4pPr>
            <a:lvl5pPr>
              <a:defRPr sz="4500"/>
            </a:lvl5pPr>
            <a:lvl6pPr>
              <a:defRPr sz="4500"/>
            </a:lvl6pPr>
            <a:lvl7pPr>
              <a:defRPr sz="4500"/>
            </a:lvl7pPr>
            <a:lvl8pPr>
              <a:defRPr sz="4500"/>
            </a:lvl8pPr>
            <a:lvl9pPr>
              <a:defRPr sz="4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2" y="655320"/>
            <a:ext cx="9626601" cy="2788920"/>
          </a:xfrm>
        </p:spPr>
        <p:txBody>
          <a:bodyPr anchor="b"/>
          <a:lstStyle>
            <a:lvl1pPr algn="l">
              <a:defRPr sz="5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40160" y="655321"/>
            <a:ext cx="16357600" cy="14047471"/>
          </a:xfrm>
        </p:spPr>
        <p:txBody>
          <a:bodyPr/>
          <a:lstStyle>
            <a:lvl1pPr>
              <a:defRPr sz="9200"/>
            </a:lvl1pPr>
            <a:lvl2pPr>
              <a:defRPr sz="8000"/>
            </a:lvl2pPr>
            <a:lvl3pPr>
              <a:defRPr sz="68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42" y="3444241"/>
            <a:ext cx="9626601" cy="11258551"/>
          </a:xfrm>
        </p:spPr>
        <p:txBody>
          <a:bodyPr/>
          <a:lstStyle>
            <a:lvl1pPr marL="0" indent="0">
              <a:buNone/>
              <a:defRPr sz="4000"/>
            </a:lvl1pPr>
            <a:lvl2pPr marL="1306259" indent="0">
              <a:buNone/>
              <a:defRPr sz="3400"/>
            </a:lvl2pPr>
            <a:lvl3pPr marL="2612517" indent="0">
              <a:buNone/>
              <a:defRPr sz="2900"/>
            </a:lvl3pPr>
            <a:lvl4pPr marL="3918776" indent="0">
              <a:buNone/>
              <a:defRPr sz="2500"/>
            </a:lvl4pPr>
            <a:lvl5pPr marL="5225034" indent="0">
              <a:buNone/>
              <a:defRPr sz="2500"/>
            </a:lvl5pPr>
            <a:lvl6pPr marL="6531293" indent="0">
              <a:buNone/>
              <a:defRPr sz="2500"/>
            </a:lvl6pPr>
            <a:lvl7pPr marL="7837551" indent="0">
              <a:buNone/>
              <a:defRPr sz="2500"/>
            </a:lvl7pPr>
            <a:lvl8pPr marL="9143809" indent="0">
              <a:buNone/>
              <a:defRPr sz="2500"/>
            </a:lvl8pPr>
            <a:lvl9pPr marL="10450067" indent="0">
              <a:buNone/>
              <a:defRPr sz="2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5322" y="11521440"/>
            <a:ext cx="17556480" cy="1360171"/>
          </a:xfrm>
        </p:spPr>
        <p:txBody>
          <a:bodyPr anchor="b"/>
          <a:lstStyle>
            <a:lvl1pPr algn="l">
              <a:defRPr sz="5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735322" y="1470660"/>
            <a:ext cx="17556480" cy="9875520"/>
          </a:xfrm>
        </p:spPr>
        <p:txBody>
          <a:bodyPr/>
          <a:lstStyle>
            <a:lvl1pPr marL="0" indent="0">
              <a:buNone/>
              <a:defRPr sz="9200"/>
            </a:lvl1pPr>
            <a:lvl2pPr marL="1306259" indent="0">
              <a:buNone/>
              <a:defRPr sz="8000"/>
            </a:lvl2pPr>
            <a:lvl3pPr marL="2612517" indent="0">
              <a:buNone/>
              <a:defRPr sz="6800"/>
            </a:lvl3pPr>
            <a:lvl4pPr marL="3918776" indent="0">
              <a:buNone/>
              <a:defRPr sz="5700"/>
            </a:lvl4pPr>
            <a:lvl5pPr marL="5225034" indent="0">
              <a:buNone/>
              <a:defRPr sz="5700"/>
            </a:lvl5pPr>
            <a:lvl6pPr marL="6531293" indent="0">
              <a:buNone/>
              <a:defRPr sz="5700"/>
            </a:lvl6pPr>
            <a:lvl7pPr marL="7837551" indent="0">
              <a:buNone/>
              <a:defRPr sz="5700"/>
            </a:lvl7pPr>
            <a:lvl8pPr marL="9143809" indent="0">
              <a:buNone/>
              <a:defRPr sz="5700"/>
            </a:lvl8pPr>
            <a:lvl9pPr marL="10450067" indent="0">
              <a:buNone/>
              <a:defRPr sz="5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5322" y="12881611"/>
            <a:ext cx="17556480" cy="1931669"/>
          </a:xfrm>
        </p:spPr>
        <p:txBody>
          <a:bodyPr/>
          <a:lstStyle>
            <a:lvl1pPr marL="0" indent="0">
              <a:buNone/>
              <a:defRPr sz="4000"/>
            </a:lvl1pPr>
            <a:lvl2pPr marL="1306259" indent="0">
              <a:buNone/>
              <a:defRPr sz="3400"/>
            </a:lvl2pPr>
            <a:lvl3pPr marL="2612517" indent="0">
              <a:buNone/>
              <a:defRPr sz="2900"/>
            </a:lvl3pPr>
            <a:lvl4pPr marL="3918776" indent="0">
              <a:buNone/>
              <a:defRPr sz="2500"/>
            </a:lvl4pPr>
            <a:lvl5pPr marL="5225034" indent="0">
              <a:buNone/>
              <a:defRPr sz="2500"/>
            </a:lvl5pPr>
            <a:lvl6pPr marL="6531293" indent="0">
              <a:buNone/>
              <a:defRPr sz="2500"/>
            </a:lvl6pPr>
            <a:lvl7pPr marL="7837551" indent="0">
              <a:buNone/>
              <a:defRPr sz="2500"/>
            </a:lvl7pPr>
            <a:lvl8pPr marL="9143809" indent="0">
              <a:buNone/>
              <a:defRPr sz="2500"/>
            </a:lvl8pPr>
            <a:lvl9pPr marL="10450067" indent="0">
              <a:buNone/>
              <a:defRPr sz="2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3040" y="659131"/>
            <a:ext cx="26334720" cy="2743200"/>
          </a:xfrm>
          <a:prstGeom prst="rect">
            <a:avLst/>
          </a:prstGeom>
        </p:spPr>
        <p:txBody>
          <a:bodyPr vert="horz" lIns="261252" tIns="130626" rIns="261252" bIns="13062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3840481"/>
            <a:ext cx="26334720" cy="10862311"/>
          </a:xfrm>
          <a:prstGeom prst="rect">
            <a:avLst/>
          </a:prstGeom>
        </p:spPr>
        <p:txBody>
          <a:bodyPr vert="horz" lIns="261252" tIns="130626" rIns="261252" bIns="13062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63040" y="15255241"/>
            <a:ext cx="6827520" cy="876300"/>
          </a:xfrm>
          <a:prstGeom prst="rect">
            <a:avLst/>
          </a:prstGeom>
        </p:spPr>
        <p:txBody>
          <a:bodyPr vert="horz" lIns="261252" tIns="130626" rIns="261252" bIns="130626" rtlCol="0" anchor="ctr"/>
          <a:lstStyle>
            <a:lvl1pPr algn="l">
              <a:defRPr sz="3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BCD3E-12EE-4F89-A32A-4493682826C0}" type="datetimeFigureOut">
              <a:rPr lang="en-US" smtClean="0"/>
              <a:pPr/>
              <a:t>6/19/2013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997440" y="15255241"/>
            <a:ext cx="9265920" cy="876300"/>
          </a:xfrm>
          <a:prstGeom prst="rect">
            <a:avLst/>
          </a:prstGeom>
        </p:spPr>
        <p:txBody>
          <a:bodyPr vert="horz" lIns="261252" tIns="130626" rIns="261252" bIns="130626" rtlCol="0" anchor="ctr"/>
          <a:lstStyle>
            <a:lvl1pPr algn="ctr">
              <a:defRPr sz="3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970240" y="15255241"/>
            <a:ext cx="6827520" cy="876300"/>
          </a:xfrm>
          <a:prstGeom prst="rect">
            <a:avLst/>
          </a:prstGeom>
        </p:spPr>
        <p:txBody>
          <a:bodyPr vert="horz" lIns="261252" tIns="130626" rIns="261252" bIns="130626" rtlCol="0" anchor="ctr"/>
          <a:lstStyle>
            <a:lvl1pPr algn="r">
              <a:defRPr sz="3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019CC-D9BA-4B12-A72A-13C5A3F9798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612517" rtl="0" eaLnBrk="1" latinLnBrk="0" hangingPunct="1">
        <a:spcBef>
          <a:spcPct val="0"/>
        </a:spcBef>
        <a:buNone/>
        <a:defRPr sz="1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79694" indent="-979694" algn="l" defTabSz="2612517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1pPr>
      <a:lvl2pPr marL="2122670" indent="-816411" algn="l" defTabSz="2612517" rtl="0" eaLnBrk="1" latinLnBrk="0" hangingPunct="1">
        <a:spcBef>
          <a:spcPct val="20000"/>
        </a:spcBef>
        <a:buFont typeface="Arial" pitchFamily="34" charset="0"/>
        <a:buChar char="–"/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3265646" indent="-653129" algn="l" defTabSz="2612517" rtl="0" eaLnBrk="1" latinLnBrk="0" hangingPunct="1">
        <a:spcBef>
          <a:spcPct val="20000"/>
        </a:spcBef>
        <a:buFont typeface="Arial" pitchFamily="34" charset="0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3pPr>
      <a:lvl4pPr marL="4571905" indent="-653129" algn="l" defTabSz="2612517" rtl="0" eaLnBrk="1" latinLnBrk="0" hangingPunct="1">
        <a:spcBef>
          <a:spcPct val="20000"/>
        </a:spcBef>
        <a:buFont typeface="Arial" pitchFamily="34" charset="0"/>
        <a:buChar char="–"/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78163" indent="-653129" algn="l" defTabSz="2612517" rtl="0" eaLnBrk="1" latinLnBrk="0" hangingPunct="1">
        <a:spcBef>
          <a:spcPct val="20000"/>
        </a:spcBef>
        <a:buFont typeface="Arial" pitchFamily="34" charset="0"/>
        <a:buChar char="»"/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184422" indent="-653129" algn="l" defTabSz="2612517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490680" indent="-653129" algn="l" defTabSz="2612517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9796938" indent="-653129" algn="l" defTabSz="2612517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103197" indent="-653129" algn="l" defTabSz="2612517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12517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1pPr>
      <a:lvl2pPr marL="1306259" algn="l" defTabSz="2612517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2pPr>
      <a:lvl3pPr marL="2612517" algn="l" defTabSz="2612517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3pPr>
      <a:lvl4pPr marL="3918776" algn="l" defTabSz="2612517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4pPr>
      <a:lvl5pPr marL="5225034" algn="l" defTabSz="2612517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5pPr>
      <a:lvl6pPr marL="6531293" algn="l" defTabSz="2612517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6pPr>
      <a:lvl7pPr marL="7837551" algn="l" defTabSz="2612517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7pPr>
      <a:lvl8pPr marL="9143809" algn="l" defTabSz="2612517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8pPr>
      <a:lvl9pPr marL="10450067" algn="l" defTabSz="2612517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slide" Target="slide7.xml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slide" Target="slide4.xml"/><Relationship Id="rId4" Type="http://schemas.openxmlformats.org/officeDocument/2006/relationships/image" Target="../media/image2.png"/><Relationship Id="rId9" Type="http://schemas.openxmlformats.org/officeDocument/2006/relationships/slide" Target="sl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3.xml"/><Relationship Id="rId7" Type="http://schemas.openxmlformats.org/officeDocument/2006/relationships/image" Target="../media/image8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1.xml"/><Relationship Id="rId9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slide" Target="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14.png"/><Relationship Id="rId5" Type="http://schemas.openxmlformats.org/officeDocument/2006/relationships/slide" Target="slide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29260800" cy="16480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Rounded Rectangle 27">
            <a:hlinkClick r:id="rId3" action="ppaction://hlinksldjump"/>
          </p:cNvPr>
          <p:cNvSpPr/>
          <p:nvPr/>
        </p:nvSpPr>
        <p:spPr>
          <a:xfrm>
            <a:off x="13096071" y="3442654"/>
            <a:ext cx="15936129" cy="12639214"/>
          </a:xfrm>
          <a:prstGeom prst="roundRect">
            <a:avLst>
              <a:gd name="adj" fmla="val 1061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326856" y="7924800"/>
            <a:ext cx="12563359" cy="8157067"/>
          </a:xfrm>
          <a:prstGeom prst="roundRect">
            <a:avLst>
              <a:gd name="adj" fmla="val 1061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401499" y="3532157"/>
            <a:ext cx="12563359" cy="4276062"/>
          </a:xfrm>
          <a:prstGeom prst="roundRect">
            <a:avLst>
              <a:gd name="adj" fmla="val 1061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184931" y="198088"/>
            <a:ext cx="28847269" cy="307851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3809999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5" y="1219200"/>
            <a:ext cx="29260245" cy="2019701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200" dirty="0" err="1"/>
              <a:t>Vasumathi</a:t>
            </a:r>
            <a:r>
              <a:rPr lang="en-US" sz="4200" dirty="0"/>
              <a:t> </a:t>
            </a:r>
            <a:r>
              <a:rPr lang="en-US" sz="4200" dirty="0" smtClean="0"/>
              <a:t>Raman*, </a:t>
            </a:r>
            <a:r>
              <a:rPr lang="en-US" sz="4200" dirty="0"/>
              <a:t>Constantine </a:t>
            </a:r>
            <a:r>
              <a:rPr lang="en-US" sz="4200" dirty="0" err="1"/>
              <a:t>Lignos</a:t>
            </a:r>
            <a:r>
              <a:rPr lang="en-US" sz="4200" dirty="0"/>
              <a:t>†, Cameron </a:t>
            </a:r>
            <a:r>
              <a:rPr lang="en-US" sz="4200" dirty="0" err="1" smtClean="0"/>
              <a:t>Finucane</a:t>
            </a:r>
            <a:r>
              <a:rPr lang="en-US" sz="4200" dirty="0"/>
              <a:t>*</a:t>
            </a:r>
            <a:r>
              <a:rPr lang="en-US" sz="4200" dirty="0" smtClean="0"/>
              <a:t>, </a:t>
            </a:r>
            <a:r>
              <a:rPr lang="en-US" sz="4200" dirty="0"/>
              <a:t>Kenton C.T. Lee†, Mitch </a:t>
            </a:r>
            <a:r>
              <a:rPr lang="en-US" sz="4200" dirty="0" smtClean="0"/>
              <a:t>Marcus† and </a:t>
            </a:r>
            <a:r>
              <a:rPr lang="en-US" sz="4200" dirty="0" err="1"/>
              <a:t>Hadas</a:t>
            </a:r>
            <a:r>
              <a:rPr lang="en-US" sz="4200" dirty="0"/>
              <a:t> </a:t>
            </a:r>
            <a:r>
              <a:rPr lang="en-US" sz="4200" dirty="0" smtClean="0"/>
              <a:t>Kress-</a:t>
            </a:r>
            <a:r>
              <a:rPr lang="en-US" sz="4200" dirty="0" err="1" smtClean="0"/>
              <a:t>Gazit</a:t>
            </a:r>
            <a:r>
              <a:rPr lang="en-US" sz="4200" dirty="0"/>
              <a:t>*</a:t>
            </a:r>
            <a:endParaRPr lang="en-US" sz="4200" dirty="0" smtClean="0"/>
          </a:p>
          <a:p>
            <a:pPr algn="ctr"/>
            <a:r>
              <a:rPr lang="en-US" sz="4200" dirty="0" smtClean="0"/>
              <a:t>*Cornell University  (vraman@cs.cornell.edu, {cpf37, </a:t>
            </a:r>
            <a:r>
              <a:rPr lang="en-US" sz="4200" dirty="0" err="1" smtClean="0"/>
              <a:t>hadaskg</a:t>
            </a:r>
            <a:r>
              <a:rPr lang="en-US" sz="4200" dirty="0" smtClean="0"/>
              <a:t>}@cornell.edu)</a:t>
            </a:r>
          </a:p>
          <a:p>
            <a:pPr algn="ctr"/>
            <a:r>
              <a:rPr lang="en-US" sz="4200" dirty="0" smtClean="0"/>
              <a:t>†University </a:t>
            </a:r>
            <a:r>
              <a:rPr lang="en-US" sz="4200" dirty="0"/>
              <a:t>of Pennsylvania  </a:t>
            </a:r>
            <a:r>
              <a:rPr lang="en-US" sz="4200" dirty="0" smtClean="0"/>
              <a:t>({</a:t>
            </a:r>
            <a:r>
              <a:rPr lang="en-US" sz="4200" dirty="0" err="1"/>
              <a:t>lignos@cis</a:t>
            </a:r>
            <a:r>
              <a:rPr lang="en-US" sz="4200" dirty="0"/>
              <a:t>, </a:t>
            </a:r>
            <a:r>
              <a:rPr lang="en-US" sz="4200" dirty="0" err="1"/>
              <a:t>kentonl@seas</a:t>
            </a:r>
            <a:r>
              <a:rPr lang="en-US" sz="4200" dirty="0"/>
              <a:t>, </a:t>
            </a:r>
            <a:r>
              <a:rPr lang="en-US" sz="4200" dirty="0" err="1"/>
              <a:t>mitch@cis</a:t>
            </a:r>
            <a:r>
              <a:rPr lang="en-US" sz="4200" dirty="0"/>
              <a:t>} .</a:t>
            </a:r>
            <a:r>
              <a:rPr lang="en-US" sz="4200" dirty="0" smtClean="0"/>
              <a:t>upenn.edu)</a:t>
            </a:r>
            <a:endParaRPr lang="en-US" sz="4200" dirty="0"/>
          </a:p>
        </p:txBody>
      </p:sp>
      <p:sp>
        <p:nvSpPr>
          <p:cNvPr id="10" name="TextBox 9"/>
          <p:cNvSpPr txBox="1"/>
          <p:nvPr/>
        </p:nvSpPr>
        <p:spPr>
          <a:xfrm>
            <a:off x="762000" y="8034472"/>
            <a:ext cx="3218985" cy="1004038"/>
          </a:xfrm>
          <a:prstGeom prst="rect">
            <a:avLst/>
          </a:prstGeom>
          <a:noFill/>
        </p:spPr>
        <p:txBody>
          <a:bodyPr wrap="none" lIns="79928" tIns="39964" rIns="79928" bIns="39964" rtlCol="0">
            <a:spAutoFit/>
          </a:bodyPr>
          <a:lstStyle/>
          <a:p>
            <a:r>
              <a:rPr lang="en-US" sz="6000" b="1" u="sng" dirty="0" smtClean="0"/>
              <a:t>Overview</a:t>
            </a:r>
            <a:endParaRPr lang="en-US" sz="6000" b="1" u="sng" dirty="0"/>
          </a:p>
        </p:txBody>
      </p:sp>
      <p:sp>
        <p:nvSpPr>
          <p:cNvPr id="38" name="TextBox 37"/>
          <p:cNvSpPr txBox="1"/>
          <p:nvPr/>
        </p:nvSpPr>
        <p:spPr>
          <a:xfrm>
            <a:off x="15621243" y="3720362"/>
            <a:ext cx="11048757" cy="1004038"/>
          </a:xfrm>
          <a:prstGeom prst="rect">
            <a:avLst/>
          </a:prstGeom>
          <a:noFill/>
        </p:spPr>
        <p:txBody>
          <a:bodyPr wrap="none" lIns="79928" tIns="39964" rIns="79928" bIns="39964" rtlCol="0">
            <a:spAutoFit/>
          </a:bodyPr>
          <a:lstStyle/>
          <a:p>
            <a:r>
              <a:rPr lang="en-US" sz="6000" b="1" u="sng" dirty="0"/>
              <a:t>Example: </a:t>
            </a:r>
            <a:r>
              <a:rPr lang="en-US" sz="6000" b="1" u="sng" dirty="0" smtClean="0"/>
              <a:t>Hospital </a:t>
            </a:r>
            <a:r>
              <a:rPr lang="en-US" sz="6000" b="1" u="sng" dirty="0" smtClean="0"/>
              <a:t>Assistant Robot</a:t>
            </a:r>
            <a:endParaRPr lang="en-US" sz="6000" b="1" u="sng" dirty="0"/>
          </a:p>
        </p:txBody>
      </p:sp>
      <p:sp>
        <p:nvSpPr>
          <p:cNvPr id="42" name="TextBox 41"/>
          <p:cNvSpPr txBox="1"/>
          <p:nvPr/>
        </p:nvSpPr>
        <p:spPr>
          <a:xfrm>
            <a:off x="15716328" y="10591800"/>
            <a:ext cx="10344072" cy="2666032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r>
              <a:rPr lang="en-US" sz="4200" b="1" dirty="0"/>
              <a:t>Scenario 1:</a:t>
            </a:r>
          </a:p>
          <a:p>
            <a:r>
              <a:rPr lang="en-US" sz="4200" dirty="0"/>
              <a:t>Start in the closet. Carry meals from the kitchen to all patient rooms. Don’t go into any public rooms.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60442" y="4584636"/>
            <a:ext cx="11888758" cy="3035364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r>
              <a:rPr lang="en-US" sz="4800" dirty="0">
                <a:solidFill>
                  <a:srgbClr val="0000FF"/>
                </a:solidFill>
              </a:rPr>
              <a:t>Automatically</a:t>
            </a:r>
            <a:r>
              <a:rPr lang="en-US" sz="4800" dirty="0"/>
              <a:t> generate </a:t>
            </a:r>
            <a:r>
              <a:rPr lang="en-US" sz="4800" dirty="0">
                <a:solidFill>
                  <a:srgbClr val="0000FF"/>
                </a:solidFill>
              </a:rPr>
              <a:t>provably correct control </a:t>
            </a:r>
            <a:r>
              <a:rPr lang="en-US" sz="4800" dirty="0"/>
              <a:t>from </a:t>
            </a:r>
            <a:r>
              <a:rPr lang="en-US" sz="4800" dirty="0">
                <a:solidFill>
                  <a:srgbClr val="0000FF"/>
                </a:solidFill>
              </a:rPr>
              <a:t>high-level specifications </a:t>
            </a:r>
            <a:r>
              <a:rPr lang="en-US" sz="4800" dirty="0"/>
              <a:t>for robots </a:t>
            </a:r>
            <a:r>
              <a:rPr lang="en-US" sz="4800" dirty="0" smtClean="0"/>
              <a:t>from </a:t>
            </a:r>
            <a:r>
              <a:rPr lang="en-US" sz="4800" dirty="0" smtClean="0">
                <a:solidFill>
                  <a:srgbClr val="006600"/>
                </a:solidFill>
              </a:rPr>
              <a:t>natural language </a:t>
            </a:r>
            <a:r>
              <a:rPr lang="en-US" sz="4800" dirty="0" smtClean="0">
                <a:solidFill>
                  <a:srgbClr val="006600"/>
                </a:solidFill>
              </a:rPr>
              <a:t>instructions. </a:t>
            </a:r>
            <a:r>
              <a:rPr lang="en-US" sz="4800" dirty="0" smtClean="0"/>
              <a:t>Explain </a:t>
            </a:r>
            <a:r>
              <a:rPr lang="en-US" sz="4800" dirty="0" smtClean="0"/>
              <a:t>the </a:t>
            </a:r>
            <a:r>
              <a:rPr lang="en-US" sz="4800" dirty="0" smtClean="0">
                <a:solidFill>
                  <a:srgbClr val="C00000"/>
                </a:solidFill>
              </a:rPr>
              <a:t>cause of failure </a:t>
            </a:r>
            <a:r>
              <a:rPr lang="en-US" sz="4800" dirty="0" smtClean="0"/>
              <a:t>for unachievable specifications.</a:t>
            </a:r>
            <a:endParaRPr lang="en-US" sz="4800" dirty="0"/>
          </a:p>
        </p:txBody>
      </p:sp>
      <p:pic>
        <p:nvPicPr>
          <p:cNvPr id="29" name="Picture 4" descr="http://www.ccmr.cornell.edu/about/logos/CULogoR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22" y="1769534"/>
            <a:ext cx="4605994" cy="1430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 descr="http://collegediabetesnetwork.org/wp-content/uploads/2012/07/UPenn_logo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746" y="1981200"/>
            <a:ext cx="2965997" cy="107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685800" y="3603441"/>
            <a:ext cx="3711300" cy="1004038"/>
          </a:xfrm>
          <a:prstGeom prst="rect">
            <a:avLst/>
          </a:prstGeom>
          <a:noFill/>
        </p:spPr>
        <p:txBody>
          <a:bodyPr wrap="none" lIns="79928" tIns="39964" rIns="79928" bIns="39964" rtlCol="0">
            <a:spAutoFit/>
          </a:bodyPr>
          <a:lstStyle/>
          <a:p>
            <a:r>
              <a:rPr lang="en-US" sz="6000" b="1" u="sng" dirty="0" smtClean="0"/>
              <a:t>Motivation</a:t>
            </a:r>
            <a:endParaRPr lang="en-US" sz="6000" b="1" u="sng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99" y="8797824"/>
            <a:ext cx="12247701" cy="6889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4182" y="5424243"/>
            <a:ext cx="4894037" cy="4319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22303183" y="6339591"/>
            <a:ext cx="36055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public rooms</a:t>
            </a:r>
            <a:endParaRPr lang="en-US" sz="4400" b="1" dirty="0"/>
          </a:p>
        </p:txBody>
      </p:sp>
      <p:sp>
        <p:nvSpPr>
          <p:cNvPr id="33" name="Rectangle 32"/>
          <p:cNvSpPr/>
          <p:nvPr/>
        </p:nvSpPr>
        <p:spPr>
          <a:xfrm>
            <a:off x="21464983" y="7325709"/>
            <a:ext cx="591939" cy="543225"/>
          </a:xfrm>
          <a:prstGeom prst="rect">
            <a:avLst/>
          </a:prstGeom>
          <a:solidFill>
            <a:srgbClr val="1DFF38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21466656" y="6504598"/>
            <a:ext cx="591939" cy="543225"/>
            <a:chOff x="21466656" y="6504598"/>
            <a:chExt cx="591939" cy="543225"/>
          </a:xfrm>
        </p:grpSpPr>
        <p:sp>
          <p:nvSpPr>
            <p:cNvPr id="32" name="Rectangle 31"/>
            <p:cNvSpPr/>
            <p:nvPr/>
          </p:nvSpPr>
          <p:spPr>
            <a:xfrm>
              <a:off x="21466656" y="6504598"/>
              <a:ext cx="591939" cy="543225"/>
            </a:xfrm>
            <a:prstGeom prst="rect">
              <a:avLst/>
            </a:prstGeom>
            <a:solidFill>
              <a:srgbClr val="66FFCC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1750737" y="6504598"/>
              <a:ext cx="295970" cy="543225"/>
            </a:xfrm>
            <a:prstGeom prst="rect">
              <a:avLst/>
            </a:prstGeom>
            <a:solidFill>
              <a:srgbClr val="FF5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22303183" y="7177791"/>
            <a:ext cx="38836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patient rooms</a:t>
            </a:r>
            <a:endParaRPr lang="en-US" sz="44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15654231" y="13866630"/>
            <a:ext cx="10344072" cy="1373370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r>
              <a:rPr lang="en-US" sz="4200" b="1" dirty="0"/>
              <a:t>Scenario </a:t>
            </a:r>
            <a:r>
              <a:rPr lang="en-US" sz="4200" b="1" dirty="0" smtClean="0"/>
              <a:t>2:</a:t>
            </a:r>
            <a:endParaRPr lang="en-US" sz="4200" b="1" dirty="0"/>
          </a:p>
          <a:p>
            <a:r>
              <a:rPr lang="en-US" sz="4200" dirty="0" smtClean="0"/>
              <a:t>Follow me. Avoid the kitchen</a:t>
            </a:r>
            <a:endParaRPr lang="en-US" sz="4200" dirty="0"/>
          </a:p>
        </p:txBody>
      </p:sp>
      <p:sp>
        <p:nvSpPr>
          <p:cNvPr id="2" name="Rectangle 1">
            <a:hlinkClick r:id="rId8" action="ppaction://hlinksldjump"/>
          </p:cNvPr>
          <p:cNvSpPr/>
          <p:nvPr/>
        </p:nvSpPr>
        <p:spPr>
          <a:xfrm>
            <a:off x="2743200" y="10574347"/>
            <a:ext cx="2868056" cy="3903653"/>
          </a:xfrm>
          <a:prstGeom prst="rect">
            <a:avLst/>
          </a:prstGeom>
          <a:solidFill>
            <a:srgbClr val="FFFF00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hlinkClick r:id="rId9" action="ppaction://hlinksldjump"/>
          </p:cNvPr>
          <p:cNvSpPr/>
          <p:nvPr/>
        </p:nvSpPr>
        <p:spPr>
          <a:xfrm>
            <a:off x="2971800" y="10840840"/>
            <a:ext cx="2420481" cy="7415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hlinkClick r:id="rId10" action="ppaction://hlinksldjump"/>
          </p:cNvPr>
          <p:cNvSpPr/>
          <p:nvPr/>
        </p:nvSpPr>
        <p:spPr>
          <a:xfrm>
            <a:off x="5867400" y="10058400"/>
            <a:ext cx="6781800" cy="4419600"/>
          </a:xfrm>
          <a:prstGeom prst="rect">
            <a:avLst/>
          </a:prstGeom>
          <a:solidFill>
            <a:srgbClr val="00B0F0">
              <a:alpha val="1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13106400" y="3515186"/>
            <a:ext cx="15936129" cy="12639214"/>
          </a:xfrm>
          <a:prstGeom prst="roundRect">
            <a:avLst>
              <a:gd name="adj" fmla="val 10616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Rounded Rectangle 40">
            <a:hlinkClick r:id="rId3" action="ppaction://hlinksldjump"/>
          </p:cNvPr>
          <p:cNvSpPr/>
          <p:nvPr/>
        </p:nvSpPr>
        <p:spPr>
          <a:xfrm>
            <a:off x="13106400" y="3505200"/>
            <a:ext cx="15936129" cy="12639214"/>
          </a:xfrm>
          <a:prstGeom prst="roundRect">
            <a:avLst>
              <a:gd name="adj" fmla="val 10616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29260800" cy="16480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Rounded Rectangle 25"/>
          <p:cNvSpPr/>
          <p:nvPr/>
        </p:nvSpPr>
        <p:spPr>
          <a:xfrm>
            <a:off x="401499" y="3532157"/>
            <a:ext cx="20096301" cy="12546043"/>
          </a:xfrm>
          <a:prstGeom prst="roundRect">
            <a:avLst>
              <a:gd name="adj" fmla="val 3192"/>
            </a:avLst>
          </a:prstGeom>
          <a:solidFill>
            <a:srgbClr val="FFFFC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1295400" y="4953000"/>
            <a:ext cx="18096708" cy="1792790"/>
          </a:xfrm>
          <a:prstGeom prst="roundRect">
            <a:avLst>
              <a:gd name="adj" fmla="val 1061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+mj-lt"/>
              </a:rPr>
              <a:t>Parsing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8200" y="3733800"/>
            <a:ext cx="18811972" cy="1004038"/>
          </a:xfrm>
          <a:prstGeom prst="rect">
            <a:avLst/>
          </a:prstGeom>
          <a:noFill/>
        </p:spPr>
        <p:txBody>
          <a:bodyPr wrap="none" lIns="79928" tIns="39964" rIns="79928" bIns="39964" rtlCol="0">
            <a:spAutoFit/>
          </a:bodyPr>
          <a:lstStyle/>
          <a:p>
            <a:r>
              <a:rPr lang="en-US" sz="6000" b="1" u="sng" dirty="0"/>
              <a:t>Situated Language Understanding Robot Platform </a:t>
            </a:r>
            <a:r>
              <a:rPr lang="en-US" sz="6000" b="1" u="sng" dirty="0" smtClean="0"/>
              <a:t>(SLURP)</a:t>
            </a:r>
            <a:endParaRPr lang="en-US" sz="6000" b="1" u="sng" dirty="0"/>
          </a:p>
        </p:txBody>
      </p:sp>
      <p:sp>
        <p:nvSpPr>
          <p:cNvPr id="37" name="Rounded Rectangle 36"/>
          <p:cNvSpPr/>
          <p:nvPr/>
        </p:nvSpPr>
        <p:spPr>
          <a:xfrm>
            <a:off x="1295400" y="8229600"/>
            <a:ext cx="18096708" cy="4908292"/>
          </a:xfrm>
          <a:prstGeom prst="roundRect">
            <a:avLst>
              <a:gd name="adj" fmla="val 1061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+mj-lt"/>
              </a:rPr>
              <a:t>Semantic </a:t>
            </a:r>
          </a:p>
          <a:p>
            <a:r>
              <a:rPr lang="en-US" dirty="0" smtClean="0">
                <a:solidFill>
                  <a:schemeClr val="tx1"/>
                </a:solidFill>
                <a:latin typeface="+mj-lt"/>
              </a:rPr>
              <a:t>Interpretation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1295400" y="13662594"/>
            <a:ext cx="18096708" cy="2173790"/>
          </a:xfrm>
          <a:prstGeom prst="roundRect">
            <a:avLst>
              <a:gd name="adj" fmla="val 1061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+mj-lt"/>
              </a:rPr>
              <a:t>LTL Generation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68224" y="13712726"/>
            <a:ext cx="139858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Each command is mapped to </a:t>
            </a:r>
            <a:r>
              <a:rPr lang="en-US" sz="4400" dirty="0" smtClean="0"/>
              <a:t>a combination of </a:t>
            </a:r>
            <a:r>
              <a:rPr lang="en-US" sz="4400" b="1" dirty="0">
                <a:solidFill>
                  <a:srgbClr val="006600"/>
                </a:solidFill>
                <a:hlinkClick r:id="rId3" action="ppaction://hlinksldjump"/>
              </a:rPr>
              <a:t>macros</a:t>
            </a:r>
            <a:r>
              <a:rPr lang="en-US" sz="4400" dirty="0"/>
              <a:t>. </a:t>
            </a:r>
          </a:p>
          <a:p>
            <a:r>
              <a:rPr lang="en-US" sz="4400" dirty="0" smtClean="0"/>
              <a:t>Transformations are recorded </a:t>
            </a:r>
            <a:r>
              <a:rPr lang="en-US" sz="4400" dirty="0"/>
              <a:t>in a </a:t>
            </a:r>
            <a:r>
              <a:rPr lang="en-US" sz="4400" b="1" dirty="0">
                <a:solidFill>
                  <a:srgbClr val="006600"/>
                </a:solidFill>
                <a:hlinkClick r:id="rId3" action="ppaction://hlinksldjump"/>
              </a:rPr>
              <a:t>generation tree</a:t>
            </a:r>
            <a:endParaRPr lang="en-US" sz="4400" b="1" dirty="0">
              <a:solidFill>
                <a:srgbClr val="006600"/>
              </a:solidFill>
            </a:endParaRPr>
          </a:p>
          <a:p>
            <a:r>
              <a:rPr lang="en-US" sz="4400" dirty="0" smtClean="0"/>
              <a:t>Can be extended </a:t>
            </a:r>
            <a:r>
              <a:rPr lang="en-US" sz="4400" dirty="0"/>
              <a:t>to </a:t>
            </a:r>
            <a:r>
              <a:rPr lang="en-US" sz="4400" dirty="0" smtClean="0"/>
              <a:t>support new types </a:t>
            </a:r>
            <a:r>
              <a:rPr lang="en-US" sz="4400" dirty="0"/>
              <a:t>of commands.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57108" y="5181600"/>
            <a:ext cx="141732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Part-of-speech tagging using </a:t>
            </a:r>
            <a:r>
              <a:rPr lang="en-US" sz="4400" dirty="0" smtClean="0"/>
              <a:t>MXPOST</a:t>
            </a:r>
            <a:r>
              <a:rPr lang="en-US" sz="4400" baseline="30000" dirty="0"/>
              <a:t> </a:t>
            </a:r>
            <a:r>
              <a:rPr lang="en-US" sz="4400" baseline="30000" dirty="0" smtClean="0"/>
              <a:t>1</a:t>
            </a:r>
            <a:endParaRPr lang="en-US" sz="4400" dirty="0" smtClean="0"/>
          </a:p>
          <a:p>
            <a:r>
              <a:rPr lang="en-US" sz="4400" dirty="0" err="1" smtClean="0"/>
              <a:t>Bikel</a:t>
            </a:r>
            <a:r>
              <a:rPr lang="en-US" sz="4400" dirty="0" smtClean="0"/>
              <a:t> </a:t>
            </a:r>
            <a:r>
              <a:rPr lang="en-US" sz="4400" dirty="0" smtClean="0"/>
              <a:t>parser</a:t>
            </a:r>
            <a:r>
              <a:rPr lang="en-US" sz="4400" baseline="30000" dirty="0"/>
              <a:t> </a:t>
            </a:r>
            <a:r>
              <a:rPr lang="en-US" sz="4400" baseline="30000" dirty="0" smtClean="0"/>
              <a:t>2</a:t>
            </a:r>
            <a:r>
              <a:rPr lang="en-US" sz="4400" dirty="0" smtClean="0"/>
              <a:t> </a:t>
            </a:r>
            <a:r>
              <a:rPr lang="en-US" sz="4400" dirty="0" smtClean="0"/>
              <a:t>+ null </a:t>
            </a:r>
            <a:r>
              <a:rPr lang="en-US" sz="4400" dirty="0"/>
              <a:t>element </a:t>
            </a:r>
            <a:r>
              <a:rPr lang="en-US" sz="4400" dirty="0" smtClean="0"/>
              <a:t>restoration </a:t>
            </a:r>
            <a:r>
              <a:rPr lang="en-US" sz="4400" dirty="0"/>
              <a:t>of </a:t>
            </a:r>
            <a:r>
              <a:rPr lang="en-US" sz="4400" dirty="0" err="1"/>
              <a:t>Gabbard</a:t>
            </a:r>
            <a:r>
              <a:rPr lang="en-US" sz="4400" dirty="0"/>
              <a:t> et al</a:t>
            </a:r>
            <a:r>
              <a:rPr lang="en-US" sz="4400" dirty="0" smtClean="0"/>
              <a:t>.</a:t>
            </a:r>
            <a:r>
              <a:rPr lang="en-US" sz="4400" baseline="30000" dirty="0"/>
              <a:t> 3</a:t>
            </a:r>
            <a:endParaRPr lang="en-US" sz="4400" dirty="0"/>
          </a:p>
        </p:txBody>
      </p:sp>
      <p:sp>
        <p:nvSpPr>
          <p:cNvPr id="40" name="Rounded Rectangle 39"/>
          <p:cNvSpPr/>
          <p:nvPr/>
        </p:nvSpPr>
        <p:spPr>
          <a:xfrm>
            <a:off x="20878800" y="3532157"/>
            <a:ext cx="7924800" cy="12546043"/>
          </a:xfrm>
          <a:prstGeom prst="roundRect">
            <a:avLst>
              <a:gd name="adj" fmla="val 3192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133308" y="8337292"/>
            <a:ext cx="132587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 err="1" smtClean="0"/>
              <a:t>VerbNet</a:t>
            </a:r>
            <a:r>
              <a:rPr lang="en-US" sz="4400" u="sng" dirty="0" smtClean="0"/>
              <a:t> </a:t>
            </a:r>
            <a:r>
              <a:rPr lang="en-US" sz="4400" baseline="30000" dirty="0" smtClean="0"/>
              <a:t>4</a:t>
            </a:r>
            <a:endParaRPr lang="en-US" sz="4400" baseline="30000" dirty="0"/>
          </a:p>
          <a:p>
            <a:r>
              <a:rPr lang="en-US" sz="4400" dirty="0"/>
              <a:t> </a:t>
            </a:r>
            <a:r>
              <a:rPr lang="en-US" sz="4400" dirty="0" smtClean="0"/>
              <a:t>        </a:t>
            </a:r>
            <a:r>
              <a:rPr lang="en-US" sz="4400" dirty="0" smtClean="0"/>
              <a:t>“</a:t>
            </a:r>
            <a:r>
              <a:rPr lang="en-US" sz="4400" b="1" dirty="0" smtClean="0"/>
              <a:t>senses</a:t>
            </a:r>
            <a:r>
              <a:rPr lang="en-US" sz="4400" dirty="0" smtClean="0"/>
              <a:t>”: </a:t>
            </a:r>
            <a:r>
              <a:rPr lang="en-US" sz="4400" dirty="0"/>
              <a:t>groups of verbs </a:t>
            </a:r>
            <a:r>
              <a:rPr lang="en-US" sz="4400" dirty="0" smtClean="0"/>
              <a:t>with similar meanings</a:t>
            </a:r>
            <a:r>
              <a:rPr lang="en-US" sz="4400" dirty="0"/>
              <a:t> </a:t>
            </a:r>
            <a:r>
              <a:rPr lang="en-US" sz="4400" dirty="0" smtClean="0"/>
              <a:t>in </a:t>
            </a:r>
            <a:endParaRPr lang="en-US" sz="4400" dirty="0" smtClean="0"/>
          </a:p>
          <a:p>
            <a:r>
              <a:rPr lang="en-US" sz="4400" dirty="0" smtClean="0"/>
              <a:t>           similar </a:t>
            </a:r>
            <a:r>
              <a:rPr lang="en-US" sz="4400" dirty="0" smtClean="0"/>
              <a:t>contexts (e.g. carry</a:t>
            </a:r>
            <a:r>
              <a:rPr lang="en-US" sz="4400" dirty="0"/>
              <a:t>, lug, </a:t>
            </a:r>
            <a:r>
              <a:rPr lang="en-US" sz="4400" dirty="0" smtClean="0"/>
              <a:t>haul </a:t>
            </a:r>
            <a:r>
              <a:rPr lang="en-US" sz="4400" dirty="0" smtClean="0">
                <a:sym typeface="Wingdings" pitchFamily="2" charset="2"/>
              </a:rPr>
              <a:t></a:t>
            </a:r>
            <a:r>
              <a:rPr lang="en-US" sz="4400" dirty="0" smtClean="0"/>
              <a:t> CARRY)</a:t>
            </a:r>
          </a:p>
          <a:p>
            <a:r>
              <a:rPr lang="en-US" sz="4400" dirty="0" smtClean="0"/>
              <a:t>For each sense, </a:t>
            </a:r>
            <a:r>
              <a:rPr lang="en-US" sz="4400" dirty="0" err="1" smtClean="0"/>
              <a:t>VerbNet</a:t>
            </a:r>
            <a:r>
              <a:rPr lang="en-US" sz="4400" dirty="0" smtClean="0"/>
              <a:t> provides a set of </a:t>
            </a:r>
            <a:r>
              <a:rPr lang="en-US" sz="4400" b="1" dirty="0" smtClean="0"/>
              <a:t>frames</a:t>
            </a:r>
            <a:r>
              <a:rPr lang="en-US" sz="4400" dirty="0" smtClean="0"/>
              <a:t>,</a:t>
            </a:r>
          </a:p>
          <a:p>
            <a:r>
              <a:rPr lang="en-US" sz="4400" dirty="0" smtClean="0"/>
              <a:t>which </a:t>
            </a:r>
            <a:r>
              <a:rPr lang="en-US" sz="4400" dirty="0"/>
              <a:t>indicates </a:t>
            </a:r>
            <a:r>
              <a:rPr lang="en-US" sz="4400" dirty="0" smtClean="0"/>
              <a:t>possible arguments</a:t>
            </a:r>
          </a:p>
          <a:p>
            <a:pPr lvl="1"/>
            <a:r>
              <a:rPr lang="en-US" sz="4400" dirty="0" smtClean="0"/>
              <a:t>Choose </a:t>
            </a:r>
            <a:r>
              <a:rPr lang="en-US" sz="4400" dirty="0"/>
              <a:t>the frame that </a:t>
            </a:r>
            <a:r>
              <a:rPr lang="en-US" sz="4400" i="1" dirty="0" smtClean="0"/>
              <a:t>matches the parse tree </a:t>
            </a:r>
            <a:r>
              <a:rPr lang="en-US" sz="4400" dirty="0" smtClean="0"/>
              <a:t>and </a:t>
            </a:r>
            <a:r>
              <a:rPr lang="en-US" sz="4400" i="1" dirty="0" smtClean="0"/>
              <a:t>expresses the most </a:t>
            </a:r>
            <a:r>
              <a:rPr lang="en-US" sz="4400" i="1" dirty="0"/>
              <a:t>semantic </a:t>
            </a:r>
            <a:r>
              <a:rPr lang="en-US" sz="4400" i="1" dirty="0" smtClean="0"/>
              <a:t>roles</a:t>
            </a:r>
            <a:endParaRPr lang="en-US" sz="4400" i="1" dirty="0"/>
          </a:p>
        </p:txBody>
      </p:sp>
      <p:sp>
        <p:nvSpPr>
          <p:cNvPr id="18" name="Rounded Rectangle 17">
            <a:hlinkClick r:id="rId4" action="ppaction://hlinksldjump"/>
          </p:cNvPr>
          <p:cNvSpPr/>
          <p:nvPr/>
        </p:nvSpPr>
        <p:spPr>
          <a:xfrm>
            <a:off x="-272269" y="-4648200"/>
            <a:ext cx="28847269" cy="3078512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184931" y="198088"/>
            <a:ext cx="28847269" cy="307851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46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84931" y="381000"/>
            <a:ext cx="2884726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-76200" y="1177961"/>
            <a:ext cx="29260245" cy="727039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200" dirty="0" err="1"/>
              <a:t>Vasumathi</a:t>
            </a:r>
            <a:r>
              <a:rPr lang="en-US" sz="4200" dirty="0"/>
              <a:t> </a:t>
            </a:r>
            <a:r>
              <a:rPr lang="en-US" sz="4200" dirty="0" smtClean="0"/>
              <a:t>Raman, </a:t>
            </a:r>
            <a:r>
              <a:rPr lang="en-US" sz="4200" dirty="0"/>
              <a:t>Constantine </a:t>
            </a:r>
            <a:r>
              <a:rPr lang="en-US" sz="4200" dirty="0" err="1" smtClean="0"/>
              <a:t>Lignos</a:t>
            </a:r>
            <a:r>
              <a:rPr lang="en-US" sz="4200" dirty="0" smtClean="0"/>
              <a:t>, </a:t>
            </a:r>
            <a:r>
              <a:rPr lang="en-US" sz="4200" dirty="0"/>
              <a:t>Cameron </a:t>
            </a:r>
            <a:r>
              <a:rPr lang="en-US" sz="4200" dirty="0" err="1" smtClean="0"/>
              <a:t>Finucane</a:t>
            </a:r>
            <a:r>
              <a:rPr lang="en-US" sz="4200" dirty="0" smtClean="0"/>
              <a:t>, </a:t>
            </a:r>
            <a:r>
              <a:rPr lang="en-US" sz="4200" dirty="0"/>
              <a:t>Kenton C.T. </a:t>
            </a:r>
            <a:r>
              <a:rPr lang="en-US" sz="4200" dirty="0" smtClean="0"/>
              <a:t>Lee, </a:t>
            </a:r>
            <a:r>
              <a:rPr lang="en-US" sz="4200" dirty="0"/>
              <a:t>Mitch </a:t>
            </a:r>
            <a:r>
              <a:rPr lang="en-US" sz="4200" dirty="0" smtClean="0"/>
              <a:t>Marcus </a:t>
            </a:r>
            <a:r>
              <a:rPr lang="en-US" sz="4200" dirty="0" smtClean="0"/>
              <a:t>and </a:t>
            </a:r>
            <a:r>
              <a:rPr lang="en-US" sz="4200" dirty="0" err="1"/>
              <a:t>Hadas</a:t>
            </a:r>
            <a:r>
              <a:rPr lang="en-US" sz="4200" dirty="0"/>
              <a:t> </a:t>
            </a:r>
            <a:r>
              <a:rPr lang="en-US" sz="4200" dirty="0" smtClean="0"/>
              <a:t>Kress-</a:t>
            </a:r>
            <a:r>
              <a:rPr lang="en-US" sz="4200" dirty="0" err="1" smtClean="0"/>
              <a:t>Gazit</a:t>
            </a:r>
            <a:endParaRPr lang="en-US" sz="4200" dirty="0"/>
          </a:p>
        </p:txBody>
      </p:sp>
      <p:sp>
        <p:nvSpPr>
          <p:cNvPr id="36" name="Round Same Side Corner Rectangle 35"/>
          <p:cNvSpPr/>
          <p:nvPr/>
        </p:nvSpPr>
        <p:spPr>
          <a:xfrm>
            <a:off x="184931" y="1905000"/>
            <a:ext cx="28847268" cy="1371600"/>
          </a:xfrm>
          <a:prstGeom prst="round2SameRect">
            <a:avLst>
              <a:gd name="adj1" fmla="val 16667"/>
              <a:gd name="adj2" fmla="val 45536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-94488" y="1905000"/>
            <a:ext cx="29507688" cy="143492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00FF"/>
                </a:solidFill>
              </a:rPr>
              <a:t>Automatically</a:t>
            </a:r>
            <a:r>
              <a:rPr lang="en-US" sz="4400" b="1" dirty="0"/>
              <a:t> generate </a:t>
            </a:r>
            <a:r>
              <a:rPr lang="en-US" sz="4400" b="1" dirty="0">
                <a:solidFill>
                  <a:srgbClr val="0000FF"/>
                </a:solidFill>
              </a:rPr>
              <a:t>provably correct control </a:t>
            </a:r>
            <a:r>
              <a:rPr lang="en-US" sz="4400" b="1" dirty="0"/>
              <a:t>from </a:t>
            </a:r>
            <a:r>
              <a:rPr lang="en-US" sz="4400" b="1" dirty="0">
                <a:solidFill>
                  <a:srgbClr val="0000FF"/>
                </a:solidFill>
              </a:rPr>
              <a:t>high-level specifications </a:t>
            </a:r>
            <a:r>
              <a:rPr lang="en-US" sz="4400" b="1" dirty="0"/>
              <a:t>for robots </a:t>
            </a:r>
            <a:r>
              <a:rPr lang="en-US" sz="4400" b="1" dirty="0" smtClean="0"/>
              <a:t>from </a:t>
            </a:r>
            <a:r>
              <a:rPr lang="en-US" sz="4400" b="1" dirty="0" smtClean="0">
                <a:solidFill>
                  <a:srgbClr val="006600"/>
                </a:solidFill>
              </a:rPr>
              <a:t>natural language </a:t>
            </a:r>
            <a:r>
              <a:rPr lang="en-US" sz="4400" b="1" dirty="0" smtClean="0">
                <a:solidFill>
                  <a:srgbClr val="006600"/>
                </a:solidFill>
              </a:rPr>
              <a:t>instructions. </a:t>
            </a:r>
            <a:r>
              <a:rPr lang="en-US" sz="4400" b="1" dirty="0" smtClean="0"/>
              <a:t>Explain </a:t>
            </a:r>
            <a:r>
              <a:rPr lang="en-US" sz="4400" b="1" dirty="0" smtClean="0"/>
              <a:t>the </a:t>
            </a:r>
            <a:r>
              <a:rPr lang="en-US" sz="4400" b="1" dirty="0" smtClean="0">
                <a:solidFill>
                  <a:srgbClr val="C00000"/>
                </a:solidFill>
              </a:rPr>
              <a:t>cause of failure </a:t>
            </a:r>
            <a:r>
              <a:rPr lang="en-US" sz="4400" b="1" dirty="0" smtClean="0"/>
              <a:t>for unachievable specifications.</a:t>
            </a:r>
            <a:endParaRPr lang="en-US" sz="4400" b="1" dirty="0"/>
          </a:p>
        </p:txBody>
      </p:sp>
      <p:sp>
        <p:nvSpPr>
          <p:cNvPr id="42" name="Rounded Rectangle 41">
            <a:hlinkClick r:id="rId4" action="ppaction://hlinksldjump"/>
          </p:cNvPr>
          <p:cNvSpPr/>
          <p:nvPr/>
        </p:nvSpPr>
        <p:spPr>
          <a:xfrm>
            <a:off x="159530" y="198088"/>
            <a:ext cx="28847269" cy="3078512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65" b="241"/>
          <a:stretch/>
        </p:blipFill>
        <p:spPr bwMode="auto">
          <a:xfrm>
            <a:off x="21183600" y="3810000"/>
            <a:ext cx="7351421" cy="12001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1202389" y="6941403"/>
            <a:ext cx="2142901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2400" baseline="30000" dirty="0" smtClean="0"/>
              <a:t>1</a:t>
            </a:r>
            <a:r>
              <a:rPr lang="da-DK" sz="2400" dirty="0" smtClean="0"/>
              <a:t> A</a:t>
            </a:r>
            <a:r>
              <a:rPr lang="da-DK" sz="2400" dirty="0"/>
              <a:t>. Ratnaparkhi et al. A maximum entropy model </a:t>
            </a:r>
            <a:r>
              <a:rPr lang="da-DK" sz="2400" dirty="0" smtClean="0"/>
              <a:t>for </a:t>
            </a:r>
            <a:r>
              <a:rPr lang="en-US" sz="2400" dirty="0" smtClean="0"/>
              <a:t>part-of-speech </a:t>
            </a:r>
            <a:r>
              <a:rPr lang="en-US" sz="2400" dirty="0"/>
              <a:t>tagging. </a:t>
            </a:r>
            <a:r>
              <a:rPr lang="en-US" sz="2400" dirty="0" smtClean="0"/>
              <a:t>EMNLP, </a:t>
            </a:r>
            <a:r>
              <a:rPr lang="fr-FR" sz="2400" dirty="0" smtClean="0"/>
              <a:t>volume </a:t>
            </a:r>
            <a:r>
              <a:rPr lang="fr-FR" sz="2400" dirty="0"/>
              <a:t>1, pages 133–142, 1996</a:t>
            </a:r>
            <a:r>
              <a:rPr lang="fr-FR" sz="2400" dirty="0" smtClean="0"/>
              <a:t>.</a:t>
            </a:r>
          </a:p>
          <a:p>
            <a:r>
              <a:rPr lang="en-US" sz="2400" baseline="30000" dirty="0"/>
              <a:t>2</a:t>
            </a:r>
            <a:r>
              <a:rPr lang="en-US" sz="2400" dirty="0" smtClean="0"/>
              <a:t> D.M</a:t>
            </a:r>
            <a:r>
              <a:rPr lang="en-US" sz="2400" dirty="0"/>
              <a:t>. </a:t>
            </a:r>
            <a:r>
              <a:rPr lang="en-US" sz="2400" dirty="0" err="1"/>
              <a:t>Bikel</a:t>
            </a:r>
            <a:r>
              <a:rPr lang="en-US" sz="2400" dirty="0"/>
              <a:t>. Intricacies of Collins’ parsing model. </a:t>
            </a:r>
            <a:r>
              <a:rPr lang="en-US" sz="2400" dirty="0" smtClean="0"/>
              <a:t>Computational Linguistics</a:t>
            </a:r>
            <a:r>
              <a:rPr lang="en-US" sz="2400" dirty="0"/>
              <a:t>, 30(4):479–511, 2004</a:t>
            </a:r>
            <a:r>
              <a:rPr lang="en-US" sz="2400" dirty="0" smtClean="0"/>
              <a:t>.</a:t>
            </a:r>
          </a:p>
          <a:p>
            <a:r>
              <a:rPr lang="en-US" sz="2400" baseline="30000" dirty="0" smtClean="0"/>
              <a:t>3 </a:t>
            </a:r>
            <a:r>
              <a:rPr lang="en-US" sz="2400" dirty="0"/>
              <a:t>R. </a:t>
            </a:r>
            <a:r>
              <a:rPr lang="en-US" sz="2400" dirty="0" err="1"/>
              <a:t>Gabbard</a:t>
            </a:r>
            <a:r>
              <a:rPr lang="en-US" sz="2400" dirty="0"/>
              <a:t>, M. Marcus, and S. </a:t>
            </a:r>
            <a:r>
              <a:rPr lang="en-US" sz="2400" dirty="0" err="1"/>
              <a:t>Kulick</a:t>
            </a:r>
            <a:r>
              <a:rPr lang="en-US" sz="2400" dirty="0"/>
              <a:t>. Fully parsing the Penn Treebank. </a:t>
            </a:r>
            <a:r>
              <a:rPr lang="en-US" sz="2400" dirty="0"/>
              <a:t>HLT-NAACL</a:t>
            </a:r>
            <a:r>
              <a:rPr lang="fr-FR" sz="2400" dirty="0" smtClean="0"/>
              <a:t>, pages 184–191, </a:t>
            </a:r>
            <a:r>
              <a:rPr lang="en-US" sz="2400" dirty="0" smtClean="0"/>
              <a:t>2006.</a:t>
            </a:r>
          </a:p>
          <a:p>
            <a:endParaRPr lang="en-US" sz="2400" dirty="0"/>
          </a:p>
        </p:txBody>
      </p:sp>
      <p:sp>
        <p:nvSpPr>
          <p:cNvPr id="46" name="Rectangle 45"/>
          <p:cNvSpPr/>
          <p:nvPr/>
        </p:nvSpPr>
        <p:spPr>
          <a:xfrm>
            <a:off x="1392099" y="13182600"/>
            <a:ext cx="1476230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aseline="30000" dirty="0" smtClean="0"/>
              <a:t>4</a:t>
            </a:r>
            <a:r>
              <a:rPr lang="en-US" sz="2400" dirty="0" smtClean="0"/>
              <a:t> K.K</a:t>
            </a:r>
            <a:r>
              <a:rPr lang="en-US" sz="2400" dirty="0"/>
              <a:t>. Schuler. </a:t>
            </a:r>
            <a:r>
              <a:rPr lang="en-US" sz="2400" dirty="0" err="1"/>
              <a:t>VerbNet</a:t>
            </a:r>
            <a:r>
              <a:rPr lang="en-US" sz="2400" dirty="0"/>
              <a:t>: A broad-coverage, </a:t>
            </a:r>
            <a:r>
              <a:rPr lang="en-US" sz="2400" dirty="0" smtClean="0"/>
              <a:t>comprehensive verb </a:t>
            </a:r>
            <a:r>
              <a:rPr lang="en-US" sz="2400" dirty="0"/>
              <a:t>lexicon. PhD thesis, University of </a:t>
            </a:r>
            <a:r>
              <a:rPr lang="en-US" sz="2400" dirty="0" smtClean="0"/>
              <a:t>Pennsylvania, 2005</a:t>
            </a:r>
            <a:r>
              <a:rPr lang="en-US" sz="2400" dirty="0"/>
              <a:t>.</a:t>
            </a:r>
            <a:endParaRPr lang="fr-FR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62706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29260800" cy="16480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Rounded Rectangle 25"/>
          <p:cNvSpPr/>
          <p:nvPr/>
        </p:nvSpPr>
        <p:spPr>
          <a:xfrm>
            <a:off x="401499" y="3532157"/>
            <a:ext cx="14686101" cy="12546043"/>
          </a:xfrm>
          <a:prstGeom prst="roundRect">
            <a:avLst>
              <a:gd name="adj" fmla="val 3192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3733799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4692" y="3603441"/>
            <a:ext cx="7439050" cy="1004038"/>
          </a:xfrm>
          <a:prstGeom prst="rect">
            <a:avLst/>
          </a:prstGeom>
          <a:noFill/>
        </p:spPr>
        <p:txBody>
          <a:bodyPr wrap="none" lIns="79928" tIns="39964" rIns="79928" bIns="39964" rtlCol="0">
            <a:spAutoFit/>
          </a:bodyPr>
          <a:lstStyle/>
          <a:p>
            <a:r>
              <a:rPr lang="en-US" sz="6000" b="1" u="sng" dirty="0" smtClean="0"/>
              <a:t>LTL Generation Macros</a:t>
            </a:r>
            <a:endParaRPr lang="en-US" sz="6000" b="1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609600" y="4999970"/>
            <a:ext cx="14362908" cy="10095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/>
              <a:t>LTL is generated by mapping each command to combinations of macros. </a:t>
            </a:r>
          </a:p>
          <a:p>
            <a:r>
              <a:rPr lang="en-US" sz="5000" dirty="0"/>
              <a:t>   </a:t>
            </a:r>
            <a:r>
              <a:rPr lang="en-US" sz="5000" dirty="0" smtClean="0"/>
              <a:t>- goals          </a:t>
            </a:r>
          </a:p>
          <a:p>
            <a:r>
              <a:rPr lang="en-US" sz="5000" dirty="0"/>
              <a:t> </a:t>
            </a:r>
            <a:r>
              <a:rPr lang="en-US" sz="5000" dirty="0" smtClean="0"/>
              <a:t>       </a:t>
            </a:r>
            <a:r>
              <a:rPr lang="en-US" sz="5000" i="1" dirty="0" smtClean="0"/>
              <a:t>goal(x</a:t>
            </a:r>
            <a:r>
              <a:rPr lang="en-US" sz="5000" i="1" dirty="0"/>
              <a:t>)</a:t>
            </a:r>
            <a:r>
              <a:rPr lang="en-US" sz="5000" dirty="0"/>
              <a:t> </a:t>
            </a:r>
            <a:r>
              <a:rPr lang="en-US" sz="5000" dirty="0" smtClean="0"/>
              <a:t>generates            </a:t>
            </a:r>
            <a:endParaRPr lang="en-US" sz="5000" dirty="0"/>
          </a:p>
          <a:p>
            <a:r>
              <a:rPr lang="en-US" sz="5000" dirty="0"/>
              <a:t>   </a:t>
            </a:r>
            <a:r>
              <a:rPr lang="en-US" sz="5000" dirty="0" smtClean="0"/>
              <a:t>- persistent </a:t>
            </a:r>
            <a:r>
              <a:rPr lang="en-US" sz="5000" dirty="0"/>
              <a:t>memories </a:t>
            </a:r>
            <a:endParaRPr lang="en-US" sz="5000" dirty="0" smtClean="0"/>
          </a:p>
          <a:p>
            <a:r>
              <a:rPr lang="en-US" sz="5000" dirty="0" smtClean="0"/>
              <a:t>      </a:t>
            </a:r>
            <a:r>
              <a:rPr lang="en-US" sz="5000" dirty="0" smtClean="0"/>
              <a:t>  </a:t>
            </a:r>
            <a:r>
              <a:rPr lang="en-US" sz="5000" i="1" dirty="0" smtClean="0"/>
              <a:t>memory(x</a:t>
            </a:r>
            <a:r>
              <a:rPr lang="en-US" sz="5000" i="1" dirty="0"/>
              <a:t>)</a:t>
            </a:r>
            <a:r>
              <a:rPr lang="en-US" sz="5000" dirty="0"/>
              <a:t> generates </a:t>
            </a:r>
            <a:endParaRPr lang="en-US" sz="5000" dirty="0" smtClean="0"/>
          </a:p>
          <a:p>
            <a:endParaRPr lang="en-US" sz="5000" dirty="0" smtClean="0"/>
          </a:p>
          <a:p>
            <a:r>
              <a:rPr lang="en-US" sz="5000" dirty="0" smtClean="0"/>
              <a:t>   - complete </a:t>
            </a:r>
            <a:r>
              <a:rPr lang="en-US" sz="5000" dirty="0"/>
              <a:t>at least once </a:t>
            </a:r>
            <a:endParaRPr lang="en-US" sz="5000" dirty="0" smtClean="0"/>
          </a:p>
          <a:p>
            <a:r>
              <a:rPr lang="en-US" sz="5000" dirty="0"/>
              <a:t> </a:t>
            </a:r>
            <a:r>
              <a:rPr lang="en-US" sz="5000" dirty="0" smtClean="0"/>
              <a:t>     </a:t>
            </a:r>
            <a:r>
              <a:rPr lang="en-US" sz="5000" dirty="0" smtClean="0"/>
              <a:t>  </a:t>
            </a:r>
            <a:r>
              <a:rPr lang="en-US" sz="5000" i="1" dirty="0" err="1" smtClean="0"/>
              <a:t>alo</a:t>
            </a:r>
            <a:r>
              <a:rPr lang="en-US" sz="5000" i="1" dirty="0" smtClean="0"/>
              <a:t>(x</a:t>
            </a:r>
            <a:r>
              <a:rPr lang="en-US" sz="5000" i="1" dirty="0"/>
              <a:t>)</a:t>
            </a:r>
            <a:r>
              <a:rPr lang="en-US" sz="5000" dirty="0"/>
              <a:t> </a:t>
            </a:r>
            <a:r>
              <a:rPr lang="en-US" sz="5000" dirty="0" smtClean="0"/>
              <a:t>generates</a:t>
            </a:r>
          </a:p>
          <a:p>
            <a:endParaRPr lang="en-US" sz="5000" dirty="0" smtClean="0"/>
          </a:p>
          <a:p>
            <a:r>
              <a:rPr lang="en-US" sz="5000" dirty="0" smtClean="0"/>
              <a:t>For example</a:t>
            </a:r>
            <a:r>
              <a:rPr lang="en-US" sz="5000" dirty="0"/>
              <a:t>, patrolling a room is mapped to </a:t>
            </a:r>
            <a:r>
              <a:rPr lang="en-US" sz="5000" i="1" dirty="0" smtClean="0"/>
              <a:t>goal(room)</a:t>
            </a:r>
            <a:r>
              <a:rPr lang="en-US" sz="5000" dirty="0" smtClean="0"/>
              <a:t>, </a:t>
            </a:r>
            <a:r>
              <a:rPr lang="en-US" sz="5000" dirty="0" smtClean="0"/>
              <a:t>and going </a:t>
            </a:r>
            <a:r>
              <a:rPr lang="en-US" sz="5000" dirty="0"/>
              <a:t>to a room is mapped to </a:t>
            </a:r>
            <a:r>
              <a:rPr lang="en-US" sz="5000" i="1" dirty="0" err="1" smtClean="0"/>
              <a:t>alo</a:t>
            </a:r>
            <a:r>
              <a:rPr lang="en-US" sz="5000" i="1" dirty="0" smtClean="0"/>
              <a:t>(room</a:t>
            </a:r>
            <a:r>
              <a:rPr lang="en-US" sz="5000" dirty="0" smtClean="0"/>
              <a:t>)</a:t>
            </a:r>
            <a:endParaRPr lang="en-US" sz="5000" dirty="0"/>
          </a:p>
        </p:txBody>
      </p:sp>
      <p:sp>
        <p:nvSpPr>
          <p:cNvPr id="40" name="Rounded Rectangle 39"/>
          <p:cNvSpPr/>
          <p:nvPr/>
        </p:nvSpPr>
        <p:spPr>
          <a:xfrm>
            <a:off x="15468600" y="3532157"/>
            <a:ext cx="13335000" cy="12546043"/>
          </a:xfrm>
          <a:prstGeom prst="roundRect">
            <a:avLst>
              <a:gd name="adj" fmla="val 3192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5729237" y="3581400"/>
            <a:ext cx="5311866" cy="1004038"/>
          </a:xfrm>
          <a:prstGeom prst="rect">
            <a:avLst/>
          </a:prstGeom>
          <a:noFill/>
        </p:spPr>
        <p:txBody>
          <a:bodyPr wrap="none" lIns="79928" tIns="39964" rIns="79928" bIns="39964" rtlCol="0">
            <a:spAutoFit/>
          </a:bodyPr>
          <a:lstStyle/>
          <a:p>
            <a:r>
              <a:rPr lang="en-US" sz="6000" b="1" u="sng" dirty="0" smtClean="0"/>
              <a:t>Generation Tree</a:t>
            </a:r>
            <a:endParaRPr lang="en-US" sz="60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5729237" y="4114800"/>
            <a:ext cx="13145506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800" dirty="0" smtClean="0"/>
          </a:p>
          <a:p>
            <a:r>
              <a:rPr lang="en-US" sz="4800" dirty="0" smtClean="0"/>
              <a:t>Hierarchical explanation </a:t>
            </a:r>
            <a:r>
              <a:rPr lang="en-US" sz="4800" dirty="0"/>
              <a:t>of how LTL formulas are generated from </a:t>
            </a:r>
            <a:r>
              <a:rPr lang="en-US" sz="4800" dirty="0" smtClean="0"/>
              <a:t>natural language</a:t>
            </a:r>
            <a:r>
              <a:rPr lang="en-US" sz="4800" dirty="0"/>
              <a:t>. </a:t>
            </a:r>
            <a:endParaRPr lang="en-US" sz="4800" dirty="0" smtClean="0"/>
          </a:p>
          <a:p>
            <a:endParaRPr lang="en-US" sz="4800" dirty="0" smtClean="0"/>
          </a:p>
          <a:p>
            <a:r>
              <a:rPr lang="en-US" sz="4800" dirty="0" smtClean="0"/>
              <a:t>Allows </a:t>
            </a:r>
            <a:r>
              <a:rPr lang="en-US" sz="4800" dirty="0"/>
              <a:t>for </a:t>
            </a:r>
            <a:r>
              <a:rPr lang="en-US" sz="4800" dirty="0" smtClean="0"/>
              <a:t>natural language explanations of problems detected in the specification</a:t>
            </a:r>
          </a:p>
          <a:p>
            <a:endParaRPr lang="en-US" sz="4800" dirty="0" smtClean="0"/>
          </a:p>
          <a:p>
            <a:r>
              <a:rPr lang="en-US" sz="4800" dirty="0" smtClean="0"/>
              <a:t>Also </a:t>
            </a:r>
            <a:r>
              <a:rPr lang="en-US" sz="4800" dirty="0"/>
              <a:t>allows the system </a:t>
            </a:r>
            <a:r>
              <a:rPr lang="en-US" sz="4800" dirty="0" smtClean="0"/>
              <a:t>to answer </a:t>
            </a:r>
            <a:r>
              <a:rPr lang="en-US" sz="4800" dirty="0"/>
              <a:t>the question “What are you doing</a:t>
            </a:r>
            <a:r>
              <a:rPr lang="en-US" sz="4800" dirty="0" smtClean="0"/>
              <a:t>?”</a:t>
            </a:r>
            <a:endParaRPr lang="en-US" sz="4800" dirty="0"/>
          </a:p>
          <a:p>
            <a:endParaRPr lang="en-US" sz="4800" dirty="0"/>
          </a:p>
        </p:txBody>
      </p:sp>
      <p:pic>
        <p:nvPicPr>
          <p:cNvPr id="7" name="Picture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7429948"/>
            <a:ext cx="1447800" cy="64725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9662784"/>
            <a:ext cx="6833757" cy="62421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1838220"/>
            <a:ext cx="6856102" cy="658579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56" name="Rounded Rectangle 55"/>
          <p:cNvSpPr/>
          <p:nvPr/>
        </p:nvSpPr>
        <p:spPr>
          <a:xfrm>
            <a:off x="184931" y="198088"/>
            <a:ext cx="28847269" cy="307851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46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84931" y="381000"/>
            <a:ext cx="2884726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-76200" y="1177961"/>
            <a:ext cx="29260245" cy="727039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200" dirty="0" err="1"/>
              <a:t>Vasumathi</a:t>
            </a:r>
            <a:r>
              <a:rPr lang="en-US" sz="4200" dirty="0"/>
              <a:t> </a:t>
            </a:r>
            <a:r>
              <a:rPr lang="en-US" sz="4200" dirty="0" smtClean="0"/>
              <a:t>Raman, </a:t>
            </a:r>
            <a:r>
              <a:rPr lang="en-US" sz="4200" dirty="0"/>
              <a:t>Constantine </a:t>
            </a:r>
            <a:r>
              <a:rPr lang="en-US" sz="4200" dirty="0" err="1" smtClean="0"/>
              <a:t>Lignos</a:t>
            </a:r>
            <a:r>
              <a:rPr lang="en-US" sz="4200" dirty="0" smtClean="0"/>
              <a:t>, </a:t>
            </a:r>
            <a:r>
              <a:rPr lang="en-US" sz="4200" dirty="0"/>
              <a:t>Cameron </a:t>
            </a:r>
            <a:r>
              <a:rPr lang="en-US" sz="4200" dirty="0" err="1" smtClean="0"/>
              <a:t>Finucane</a:t>
            </a:r>
            <a:r>
              <a:rPr lang="en-US" sz="4200" dirty="0" smtClean="0"/>
              <a:t>, </a:t>
            </a:r>
            <a:r>
              <a:rPr lang="en-US" sz="4200" dirty="0"/>
              <a:t>Kenton C.T. </a:t>
            </a:r>
            <a:r>
              <a:rPr lang="en-US" sz="4200" dirty="0" smtClean="0"/>
              <a:t>Lee, </a:t>
            </a:r>
            <a:r>
              <a:rPr lang="en-US" sz="4200" dirty="0"/>
              <a:t>Mitch </a:t>
            </a:r>
            <a:r>
              <a:rPr lang="en-US" sz="4200" dirty="0" smtClean="0"/>
              <a:t>Marcus </a:t>
            </a:r>
            <a:r>
              <a:rPr lang="en-US" sz="4200" dirty="0" smtClean="0"/>
              <a:t>and </a:t>
            </a:r>
            <a:r>
              <a:rPr lang="en-US" sz="4200" dirty="0" err="1"/>
              <a:t>Hadas</a:t>
            </a:r>
            <a:r>
              <a:rPr lang="en-US" sz="4200" dirty="0"/>
              <a:t> </a:t>
            </a:r>
            <a:r>
              <a:rPr lang="en-US" sz="4200" dirty="0" smtClean="0"/>
              <a:t>Kress-</a:t>
            </a:r>
            <a:r>
              <a:rPr lang="en-US" sz="4200" dirty="0" err="1" smtClean="0"/>
              <a:t>Gazit</a:t>
            </a:r>
            <a:endParaRPr lang="en-US" sz="4200" dirty="0"/>
          </a:p>
        </p:txBody>
      </p:sp>
      <p:sp>
        <p:nvSpPr>
          <p:cNvPr id="59" name="Round Same Side Corner Rectangle 58"/>
          <p:cNvSpPr/>
          <p:nvPr/>
        </p:nvSpPr>
        <p:spPr>
          <a:xfrm>
            <a:off x="184931" y="1905000"/>
            <a:ext cx="28847268" cy="1371600"/>
          </a:xfrm>
          <a:prstGeom prst="round2SameRect">
            <a:avLst>
              <a:gd name="adj1" fmla="val 16667"/>
              <a:gd name="adj2" fmla="val 45536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-94488" y="1905000"/>
            <a:ext cx="29507688" cy="143492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00FF"/>
                </a:solidFill>
              </a:rPr>
              <a:t>Automatically</a:t>
            </a:r>
            <a:r>
              <a:rPr lang="en-US" sz="4400" b="1" dirty="0"/>
              <a:t> generate </a:t>
            </a:r>
            <a:r>
              <a:rPr lang="en-US" sz="4400" b="1" dirty="0">
                <a:solidFill>
                  <a:srgbClr val="0000FF"/>
                </a:solidFill>
              </a:rPr>
              <a:t>provably correct control </a:t>
            </a:r>
            <a:r>
              <a:rPr lang="en-US" sz="4400" b="1" dirty="0"/>
              <a:t>from </a:t>
            </a:r>
            <a:r>
              <a:rPr lang="en-US" sz="4400" b="1" dirty="0">
                <a:solidFill>
                  <a:srgbClr val="0000FF"/>
                </a:solidFill>
              </a:rPr>
              <a:t>high-level specifications </a:t>
            </a:r>
            <a:r>
              <a:rPr lang="en-US" sz="4400" b="1" dirty="0"/>
              <a:t>for robots </a:t>
            </a:r>
            <a:r>
              <a:rPr lang="en-US" sz="4400" b="1" dirty="0" smtClean="0"/>
              <a:t>from </a:t>
            </a:r>
            <a:r>
              <a:rPr lang="en-US" sz="4400" b="1" dirty="0" smtClean="0">
                <a:solidFill>
                  <a:srgbClr val="006600"/>
                </a:solidFill>
              </a:rPr>
              <a:t>natural language </a:t>
            </a:r>
            <a:r>
              <a:rPr lang="en-US" sz="4400" b="1" dirty="0" smtClean="0">
                <a:solidFill>
                  <a:srgbClr val="006600"/>
                </a:solidFill>
              </a:rPr>
              <a:t>instructions. </a:t>
            </a:r>
            <a:r>
              <a:rPr lang="en-US" sz="4400" b="1" dirty="0" smtClean="0"/>
              <a:t>Explain </a:t>
            </a:r>
            <a:r>
              <a:rPr lang="en-US" sz="4400" b="1" dirty="0" smtClean="0"/>
              <a:t>the </a:t>
            </a:r>
            <a:r>
              <a:rPr lang="en-US" sz="4400" b="1" dirty="0" smtClean="0">
                <a:solidFill>
                  <a:srgbClr val="C00000"/>
                </a:solidFill>
              </a:rPr>
              <a:t>cause of failure </a:t>
            </a:r>
            <a:r>
              <a:rPr lang="en-US" sz="4400" b="1" dirty="0" smtClean="0"/>
              <a:t>for unachievable specifications.</a:t>
            </a:r>
            <a:endParaRPr lang="en-US" sz="4400" b="1" dirty="0"/>
          </a:p>
        </p:txBody>
      </p:sp>
      <p:sp>
        <p:nvSpPr>
          <p:cNvPr id="61" name="Rounded Rectangle 60">
            <a:hlinkClick r:id="rId9" action="ppaction://hlinksldjump"/>
          </p:cNvPr>
          <p:cNvSpPr/>
          <p:nvPr/>
        </p:nvSpPr>
        <p:spPr>
          <a:xfrm>
            <a:off x="159530" y="198088"/>
            <a:ext cx="28847269" cy="3078512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4552" y="10896600"/>
            <a:ext cx="12334875" cy="468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9428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29260800" cy="16480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Rounded Rectangle 25"/>
          <p:cNvSpPr/>
          <p:nvPr/>
        </p:nvSpPr>
        <p:spPr>
          <a:xfrm>
            <a:off x="401499" y="3532157"/>
            <a:ext cx="18800901" cy="12546043"/>
          </a:xfrm>
          <a:prstGeom prst="roundRect">
            <a:avLst>
              <a:gd name="adj" fmla="val 3192"/>
            </a:avLst>
          </a:prstGeom>
          <a:solidFill>
            <a:srgbClr val="DDF6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724692" y="4836609"/>
            <a:ext cx="18096708" cy="2707191"/>
          </a:xfrm>
          <a:prstGeom prst="roundRect">
            <a:avLst>
              <a:gd name="adj" fmla="val 1061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+mj-lt"/>
              </a:rPr>
              <a:t>Synthesis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24692" y="3603441"/>
            <a:ext cx="18256627" cy="1004038"/>
          </a:xfrm>
          <a:prstGeom prst="rect">
            <a:avLst/>
          </a:prstGeom>
          <a:noFill/>
        </p:spPr>
        <p:txBody>
          <a:bodyPr wrap="none" lIns="79928" tIns="39964" rIns="79928" bIns="39964" rtlCol="0">
            <a:spAutoFit/>
          </a:bodyPr>
          <a:lstStyle/>
          <a:p>
            <a:r>
              <a:rPr lang="en-US" sz="6000" b="1" u="sng" dirty="0" smtClean="0"/>
              <a:t>Linear Temporal </a:t>
            </a:r>
            <a:r>
              <a:rPr lang="en-US" sz="6000" b="1" u="sng" dirty="0" smtClean="0"/>
              <a:t>Logic </a:t>
            </a:r>
            <a:r>
              <a:rPr lang="en-US" sz="6000" b="1" u="sng" dirty="0" err="1" smtClean="0"/>
              <a:t>MissiOn</a:t>
            </a:r>
            <a:r>
              <a:rPr lang="en-US" sz="6000" b="1" u="sng" dirty="0" smtClean="0"/>
              <a:t> Planning Toolkit (</a:t>
            </a:r>
            <a:r>
              <a:rPr lang="en-US" sz="6000" b="1" u="sng" dirty="0" err="1" smtClean="0"/>
              <a:t>LTLMoP</a:t>
            </a:r>
            <a:r>
              <a:rPr lang="en-US" sz="6000" b="1" u="sng" dirty="0" smtClean="0"/>
              <a:t>)</a:t>
            </a:r>
            <a:endParaRPr lang="en-US" sz="6000" b="1" u="sng" dirty="0"/>
          </a:p>
        </p:txBody>
      </p:sp>
      <p:sp>
        <p:nvSpPr>
          <p:cNvPr id="37" name="Rounded Rectangle 36"/>
          <p:cNvSpPr/>
          <p:nvPr/>
        </p:nvSpPr>
        <p:spPr>
          <a:xfrm>
            <a:off x="724692" y="8184615"/>
            <a:ext cx="18096708" cy="3016785"/>
          </a:xfrm>
          <a:prstGeom prst="roundRect">
            <a:avLst>
              <a:gd name="adj" fmla="val 1061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+mj-lt"/>
              </a:rPr>
              <a:t>Execution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724692" y="11963400"/>
            <a:ext cx="18096708" cy="3240590"/>
          </a:xfrm>
          <a:prstGeom prst="roundRect">
            <a:avLst>
              <a:gd name="adj" fmla="val 1061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r>
              <a:rPr lang="en-US" smtClean="0">
                <a:solidFill>
                  <a:schemeClr val="tx1"/>
                </a:solidFill>
                <a:latin typeface="+mj-lt"/>
              </a:rPr>
              <a:t>Analysis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68916" y="12521866"/>
            <a:ext cx="139858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Highlight </a:t>
            </a:r>
            <a:r>
              <a:rPr lang="en-US" sz="4400" b="1" dirty="0" smtClean="0">
                <a:solidFill>
                  <a:srgbClr val="C00000"/>
                </a:solidFill>
                <a:hlinkClick r:id="rId4" action="ppaction://hlinksldjump"/>
              </a:rPr>
              <a:t>minimal </a:t>
            </a:r>
            <a:r>
              <a:rPr lang="en-US" sz="4400" b="1" dirty="0" err="1" smtClean="0">
                <a:solidFill>
                  <a:srgbClr val="C00000"/>
                </a:solidFill>
                <a:hlinkClick r:id="rId4" action="ppaction://hlinksldjump"/>
              </a:rPr>
              <a:t>unsynthesizable</a:t>
            </a:r>
            <a:r>
              <a:rPr lang="en-US" sz="4400" b="1" dirty="0" smtClean="0">
                <a:solidFill>
                  <a:srgbClr val="C00000"/>
                </a:solidFill>
                <a:hlinkClick r:id="rId4" action="ppaction://hlinksldjump"/>
              </a:rPr>
              <a:t> core </a:t>
            </a:r>
            <a:r>
              <a:rPr lang="en-US" sz="4400" dirty="0" smtClean="0"/>
              <a:t>of the spec</a:t>
            </a:r>
          </a:p>
          <a:p>
            <a:r>
              <a:rPr lang="en-US" sz="4400" dirty="0" smtClean="0"/>
              <a:t>Provide explanation in </a:t>
            </a:r>
            <a:r>
              <a:rPr lang="en-US" sz="4400" b="1" dirty="0" smtClean="0">
                <a:solidFill>
                  <a:srgbClr val="C00000"/>
                </a:solidFill>
                <a:hlinkClick r:id="rId4" action="ppaction://hlinksldjump"/>
              </a:rPr>
              <a:t>natural language</a:t>
            </a:r>
            <a:endParaRPr lang="en-US" sz="4400" b="1" dirty="0" smtClean="0">
              <a:solidFill>
                <a:srgbClr val="C00000"/>
              </a:solidFill>
            </a:endParaRPr>
          </a:p>
          <a:p>
            <a:r>
              <a:rPr lang="en-US" sz="4400" dirty="0" smtClean="0"/>
              <a:t>Allow the user to play an </a:t>
            </a:r>
            <a:r>
              <a:rPr lang="en-US" sz="4400" b="1" dirty="0" smtClean="0">
                <a:solidFill>
                  <a:srgbClr val="C00000"/>
                </a:solidFill>
                <a:hlinkClick r:id="rId5" action="ppaction://hlinksldjump"/>
              </a:rPr>
              <a:t>interactive game</a:t>
            </a:r>
            <a:endParaRPr lang="en-US" sz="4400" b="1" dirty="0">
              <a:solidFill>
                <a:srgbClr val="C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5285363"/>
            <a:ext cx="1417320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Provably correct controllers from LTL specifications</a:t>
            </a:r>
          </a:p>
          <a:p>
            <a:r>
              <a:rPr lang="en-US" sz="4400" dirty="0" smtClean="0"/>
              <a:t>GR(1) formulas</a:t>
            </a:r>
            <a:r>
              <a:rPr lang="en-US" sz="4400" dirty="0" smtClean="0"/>
              <a:t>:</a:t>
            </a:r>
          </a:p>
          <a:p>
            <a:r>
              <a:rPr lang="en-US" sz="4400" dirty="0" smtClean="0"/>
              <a:t>Yields an implementing automaton (when one exists)</a:t>
            </a:r>
            <a:endParaRPr lang="en-US" sz="4400" dirty="0"/>
          </a:p>
        </p:txBody>
      </p:sp>
      <p:sp>
        <p:nvSpPr>
          <p:cNvPr id="40" name="Rounded Rectangle 39"/>
          <p:cNvSpPr/>
          <p:nvPr/>
        </p:nvSpPr>
        <p:spPr>
          <a:xfrm>
            <a:off x="19659600" y="3532157"/>
            <a:ext cx="9144000" cy="12546043"/>
          </a:xfrm>
          <a:prstGeom prst="roundRect">
            <a:avLst>
              <a:gd name="adj" fmla="val 3192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228548" y="8600733"/>
            <a:ext cx="1359285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Automaton is viewed as  a hybrid controller, calling lower-level </a:t>
            </a:r>
            <a:r>
              <a:rPr lang="en-US" sz="4400" dirty="0"/>
              <a:t>continuous </a:t>
            </a:r>
            <a:r>
              <a:rPr lang="en-US" sz="4400" dirty="0" smtClean="0"/>
              <a:t>controllers </a:t>
            </a:r>
          </a:p>
          <a:p>
            <a:r>
              <a:rPr lang="en-US" sz="4400" dirty="0" smtClean="0"/>
              <a:t>Can be deployed </a:t>
            </a:r>
            <a:r>
              <a:rPr lang="en-US" sz="4400" dirty="0"/>
              <a:t>on physical robots or in simulation</a:t>
            </a:r>
            <a:endParaRPr lang="en-US" sz="4400" i="1" dirty="0"/>
          </a:p>
        </p:txBody>
      </p:sp>
      <p:pic>
        <p:nvPicPr>
          <p:cNvPr id="61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02"/>
          <a:stretch/>
        </p:blipFill>
        <p:spPr bwMode="auto">
          <a:xfrm>
            <a:off x="21390354" y="6023199"/>
            <a:ext cx="6991350" cy="6643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 rot="16200000">
            <a:off x="19149890" y="9113336"/>
            <a:ext cx="3588374" cy="892554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SLURP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6898" y="6059294"/>
            <a:ext cx="2982325" cy="620274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184931" y="198088"/>
            <a:ext cx="28847269" cy="307851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46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84931" y="381000"/>
            <a:ext cx="2884726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-76200" y="1177961"/>
            <a:ext cx="29260245" cy="727039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200" dirty="0" err="1"/>
              <a:t>Vasumathi</a:t>
            </a:r>
            <a:r>
              <a:rPr lang="en-US" sz="4200" dirty="0"/>
              <a:t> </a:t>
            </a:r>
            <a:r>
              <a:rPr lang="en-US" sz="4200" dirty="0" smtClean="0"/>
              <a:t>Raman, </a:t>
            </a:r>
            <a:r>
              <a:rPr lang="en-US" sz="4200" dirty="0"/>
              <a:t>Constantine </a:t>
            </a:r>
            <a:r>
              <a:rPr lang="en-US" sz="4200" dirty="0" err="1" smtClean="0"/>
              <a:t>Lignos</a:t>
            </a:r>
            <a:r>
              <a:rPr lang="en-US" sz="4200" dirty="0" smtClean="0"/>
              <a:t>, </a:t>
            </a:r>
            <a:r>
              <a:rPr lang="en-US" sz="4200" dirty="0"/>
              <a:t>Cameron </a:t>
            </a:r>
            <a:r>
              <a:rPr lang="en-US" sz="4200" dirty="0" err="1" smtClean="0"/>
              <a:t>Finucane</a:t>
            </a:r>
            <a:r>
              <a:rPr lang="en-US" sz="4200" dirty="0" smtClean="0"/>
              <a:t>, </a:t>
            </a:r>
            <a:r>
              <a:rPr lang="en-US" sz="4200" dirty="0"/>
              <a:t>Kenton C.T. </a:t>
            </a:r>
            <a:r>
              <a:rPr lang="en-US" sz="4200" dirty="0" smtClean="0"/>
              <a:t>Lee, </a:t>
            </a:r>
            <a:r>
              <a:rPr lang="en-US" sz="4200" dirty="0"/>
              <a:t>Mitch </a:t>
            </a:r>
            <a:r>
              <a:rPr lang="en-US" sz="4200" dirty="0" smtClean="0"/>
              <a:t>Marcus </a:t>
            </a:r>
            <a:r>
              <a:rPr lang="en-US" sz="4200" dirty="0" smtClean="0"/>
              <a:t>and </a:t>
            </a:r>
            <a:r>
              <a:rPr lang="en-US" sz="4200" dirty="0" err="1"/>
              <a:t>Hadas</a:t>
            </a:r>
            <a:r>
              <a:rPr lang="en-US" sz="4200" dirty="0"/>
              <a:t> </a:t>
            </a:r>
            <a:r>
              <a:rPr lang="en-US" sz="4200" dirty="0" smtClean="0"/>
              <a:t>Kress-</a:t>
            </a:r>
            <a:r>
              <a:rPr lang="en-US" sz="4200" dirty="0" err="1" smtClean="0"/>
              <a:t>Gazit</a:t>
            </a:r>
            <a:endParaRPr lang="en-US" sz="4200" dirty="0"/>
          </a:p>
        </p:txBody>
      </p:sp>
      <p:sp>
        <p:nvSpPr>
          <p:cNvPr id="49" name="Round Same Side Corner Rectangle 48"/>
          <p:cNvSpPr/>
          <p:nvPr/>
        </p:nvSpPr>
        <p:spPr>
          <a:xfrm>
            <a:off x="184931" y="1905000"/>
            <a:ext cx="28847268" cy="1371600"/>
          </a:xfrm>
          <a:prstGeom prst="round2SameRect">
            <a:avLst>
              <a:gd name="adj1" fmla="val 16667"/>
              <a:gd name="adj2" fmla="val 45536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-94488" y="1905000"/>
            <a:ext cx="29507688" cy="143492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00FF"/>
                </a:solidFill>
              </a:rPr>
              <a:t>Automatically</a:t>
            </a:r>
            <a:r>
              <a:rPr lang="en-US" sz="4400" b="1" dirty="0"/>
              <a:t> generate </a:t>
            </a:r>
            <a:r>
              <a:rPr lang="en-US" sz="4400" b="1" dirty="0">
                <a:solidFill>
                  <a:srgbClr val="0000FF"/>
                </a:solidFill>
              </a:rPr>
              <a:t>provably correct control </a:t>
            </a:r>
            <a:r>
              <a:rPr lang="en-US" sz="4400" b="1" dirty="0"/>
              <a:t>from </a:t>
            </a:r>
            <a:r>
              <a:rPr lang="en-US" sz="4400" b="1" dirty="0">
                <a:solidFill>
                  <a:srgbClr val="0000FF"/>
                </a:solidFill>
              </a:rPr>
              <a:t>high-level specifications </a:t>
            </a:r>
            <a:r>
              <a:rPr lang="en-US" sz="4400" b="1" dirty="0"/>
              <a:t>for robots </a:t>
            </a:r>
            <a:r>
              <a:rPr lang="en-US" sz="4400" b="1" dirty="0" smtClean="0"/>
              <a:t>from </a:t>
            </a:r>
            <a:r>
              <a:rPr lang="en-US" sz="4400" b="1" dirty="0" smtClean="0">
                <a:solidFill>
                  <a:srgbClr val="006600"/>
                </a:solidFill>
              </a:rPr>
              <a:t>natural language </a:t>
            </a:r>
            <a:r>
              <a:rPr lang="en-US" sz="4400" b="1" dirty="0" smtClean="0">
                <a:solidFill>
                  <a:srgbClr val="006600"/>
                </a:solidFill>
              </a:rPr>
              <a:t>instructions. </a:t>
            </a:r>
            <a:r>
              <a:rPr lang="en-US" sz="4400" b="1" dirty="0" smtClean="0"/>
              <a:t>Explain </a:t>
            </a:r>
            <a:r>
              <a:rPr lang="en-US" sz="4400" b="1" dirty="0" smtClean="0"/>
              <a:t>the </a:t>
            </a:r>
            <a:r>
              <a:rPr lang="en-US" sz="4400" b="1" dirty="0" smtClean="0">
                <a:solidFill>
                  <a:srgbClr val="C00000"/>
                </a:solidFill>
              </a:rPr>
              <a:t>cause of failure </a:t>
            </a:r>
            <a:r>
              <a:rPr lang="en-US" sz="4400" b="1" dirty="0" smtClean="0"/>
              <a:t>for unachievable specifications.</a:t>
            </a:r>
            <a:endParaRPr lang="en-US" sz="4400" b="1" dirty="0"/>
          </a:p>
        </p:txBody>
      </p:sp>
      <p:sp>
        <p:nvSpPr>
          <p:cNvPr id="51" name="Rounded Rectangle 50">
            <a:hlinkClick r:id="rId8" action="ppaction://hlinksldjump"/>
          </p:cNvPr>
          <p:cNvSpPr/>
          <p:nvPr/>
        </p:nvSpPr>
        <p:spPr>
          <a:xfrm>
            <a:off x="159530" y="198088"/>
            <a:ext cx="28847269" cy="3078512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79328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29260800" cy="16480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Rounded Rectangle 25"/>
          <p:cNvSpPr/>
          <p:nvPr/>
        </p:nvSpPr>
        <p:spPr>
          <a:xfrm>
            <a:off x="401499" y="3532157"/>
            <a:ext cx="11180901" cy="12546043"/>
          </a:xfrm>
          <a:prstGeom prst="roundRect">
            <a:avLst>
              <a:gd name="adj" fmla="val 3192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765567" y="4572000"/>
            <a:ext cx="10435833" cy="4093429"/>
          </a:xfrm>
          <a:prstGeom prst="roundRect">
            <a:avLst>
              <a:gd name="adj" fmla="val 6198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05692" y="5452656"/>
            <a:ext cx="1024810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Arial" pitchFamily="34" charset="0"/>
              <a:buChar char="•"/>
            </a:pPr>
            <a:r>
              <a:rPr lang="en-US" sz="4000" i="1" dirty="0" err="1" smtClean="0"/>
              <a:t>Unsatisfiable</a:t>
            </a:r>
            <a:r>
              <a:rPr lang="en-US" sz="4000" dirty="0" smtClean="0"/>
              <a:t>: robot specification contains </a:t>
            </a:r>
            <a:r>
              <a:rPr lang="en-US" sz="4000" dirty="0" smtClean="0">
                <a:solidFill>
                  <a:srgbClr val="0000FF"/>
                </a:solidFill>
              </a:rPr>
              <a:t>contradictory requirements</a:t>
            </a:r>
          </a:p>
          <a:p>
            <a:pPr marL="742950" indent="-742950">
              <a:buFont typeface="Arial" pitchFamily="34" charset="0"/>
              <a:buChar char="•"/>
            </a:pPr>
            <a:r>
              <a:rPr lang="en-US" sz="4000" i="1" dirty="0" smtClean="0"/>
              <a:t>Unrealizable</a:t>
            </a:r>
            <a:r>
              <a:rPr lang="en-US" sz="4000" dirty="0" smtClean="0"/>
              <a:t>: there is </a:t>
            </a:r>
            <a:r>
              <a:rPr lang="en-US" sz="4000" dirty="0" smtClean="0">
                <a:solidFill>
                  <a:srgbClr val="0000FF"/>
                </a:solidFill>
              </a:rPr>
              <a:t>an admissible environment that can prevent the robot </a:t>
            </a:r>
            <a:r>
              <a:rPr lang="en-US" sz="4000" dirty="0" smtClean="0"/>
              <a:t>from fulfilling the specified </a:t>
            </a:r>
            <a:r>
              <a:rPr lang="en-US" sz="4000" dirty="0" err="1" smtClean="0"/>
              <a:t>behaviour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-3733799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4692" y="3505200"/>
            <a:ext cx="4208359" cy="1004038"/>
          </a:xfrm>
          <a:prstGeom prst="rect">
            <a:avLst/>
          </a:prstGeom>
          <a:noFill/>
        </p:spPr>
        <p:txBody>
          <a:bodyPr wrap="none" lIns="79928" tIns="39964" rIns="79928" bIns="39964" rtlCol="0">
            <a:spAutoFit/>
          </a:bodyPr>
          <a:lstStyle/>
          <a:p>
            <a:r>
              <a:rPr lang="en-US" sz="6000" b="1" u="sng" dirty="0" smtClean="0"/>
              <a:t>Core-Finding</a:t>
            </a:r>
            <a:endParaRPr lang="en-US" sz="6000" b="1" u="sng" dirty="0"/>
          </a:p>
        </p:txBody>
      </p:sp>
      <p:sp>
        <p:nvSpPr>
          <p:cNvPr id="40" name="Rounded Rectangle 39"/>
          <p:cNvSpPr/>
          <p:nvPr/>
        </p:nvSpPr>
        <p:spPr>
          <a:xfrm>
            <a:off x="11811001" y="3532157"/>
            <a:ext cx="17063742" cy="12546043"/>
          </a:xfrm>
          <a:prstGeom prst="roundRect">
            <a:avLst>
              <a:gd name="adj" fmla="val 3192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1383910" y="3726359"/>
            <a:ext cx="75720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Using the Generation Tree</a:t>
            </a:r>
            <a:endParaRPr lang="en-US" sz="4400" i="1" dirty="0"/>
          </a:p>
        </p:txBody>
      </p:sp>
      <p:sp>
        <p:nvSpPr>
          <p:cNvPr id="55" name="TextBox 54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184931" y="198088"/>
            <a:ext cx="28847269" cy="307851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46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84931" y="381000"/>
            <a:ext cx="2884726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-76200" y="1177961"/>
            <a:ext cx="29260245" cy="727039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200" dirty="0" err="1"/>
              <a:t>Vasumathi</a:t>
            </a:r>
            <a:r>
              <a:rPr lang="en-US" sz="4200" dirty="0"/>
              <a:t> </a:t>
            </a:r>
            <a:r>
              <a:rPr lang="en-US" sz="4200" dirty="0" smtClean="0"/>
              <a:t>Raman, </a:t>
            </a:r>
            <a:r>
              <a:rPr lang="en-US" sz="4200" dirty="0"/>
              <a:t>Constantine </a:t>
            </a:r>
            <a:r>
              <a:rPr lang="en-US" sz="4200" dirty="0" err="1" smtClean="0"/>
              <a:t>Lignos</a:t>
            </a:r>
            <a:r>
              <a:rPr lang="en-US" sz="4200" dirty="0" smtClean="0"/>
              <a:t>, </a:t>
            </a:r>
            <a:r>
              <a:rPr lang="en-US" sz="4200" dirty="0"/>
              <a:t>Cameron </a:t>
            </a:r>
            <a:r>
              <a:rPr lang="en-US" sz="4200" dirty="0" err="1" smtClean="0"/>
              <a:t>Finucane</a:t>
            </a:r>
            <a:r>
              <a:rPr lang="en-US" sz="4200" dirty="0" smtClean="0"/>
              <a:t>, </a:t>
            </a:r>
            <a:r>
              <a:rPr lang="en-US" sz="4200" dirty="0"/>
              <a:t>Kenton C.T. </a:t>
            </a:r>
            <a:r>
              <a:rPr lang="en-US" sz="4200" dirty="0" smtClean="0"/>
              <a:t>Lee, </a:t>
            </a:r>
            <a:r>
              <a:rPr lang="en-US" sz="4200" dirty="0"/>
              <a:t>Mitch </a:t>
            </a:r>
            <a:r>
              <a:rPr lang="en-US" sz="4200" dirty="0" smtClean="0"/>
              <a:t>Marcus </a:t>
            </a:r>
            <a:r>
              <a:rPr lang="en-US" sz="4200" dirty="0" smtClean="0"/>
              <a:t>and </a:t>
            </a:r>
            <a:r>
              <a:rPr lang="en-US" sz="4200" dirty="0" err="1"/>
              <a:t>Hadas</a:t>
            </a:r>
            <a:r>
              <a:rPr lang="en-US" sz="4200" dirty="0"/>
              <a:t> </a:t>
            </a:r>
            <a:r>
              <a:rPr lang="en-US" sz="4200" dirty="0" smtClean="0"/>
              <a:t>Kress-</a:t>
            </a:r>
            <a:r>
              <a:rPr lang="en-US" sz="4200" dirty="0" err="1" smtClean="0"/>
              <a:t>Gazit</a:t>
            </a:r>
            <a:endParaRPr lang="en-US" sz="4200" dirty="0"/>
          </a:p>
        </p:txBody>
      </p:sp>
      <p:sp>
        <p:nvSpPr>
          <p:cNvPr id="69" name="Round Same Side Corner Rectangle 68"/>
          <p:cNvSpPr/>
          <p:nvPr/>
        </p:nvSpPr>
        <p:spPr>
          <a:xfrm>
            <a:off x="184931" y="1905000"/>
            <a:ext cx="28847268" cy="1371600"/>
          </a:xfrm>
          <a:prstGeom prst="round2SameRect">
            <a:avLst>
              <a:gd name="adj1" fmla="val 16667"/>
              <a:gd name="adj2" fmla="val 45536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-94488" y="1905000"/>
            <a:ext cx="29507688" cy="143492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00FF"/>
                </a:solidFill>
              </a:rPr>
              <a:t>Automatically</a:t>
            </a:r>
            <a:r>
              <a:rPr lang="en-US" sz="4400" b="1" dirty="0"/>
              <a:t> generate </a:t>
            </a:r>
            <a:r>
              <a:rPr lang="en-US" sz="4400" b="1" dirty="0">
                <a:solidFill>
                  <a:srgbClr val="0000FF"/>
                </a:solidFill>
              </a:rPr>
              <a:t>provably correct control </a:t>
            </a:r>
            <a:r>
              <a:rPr lang="en-US" sz="4400" b="1" dirty="0"/>
              <a:t>from </a:t>
            </a:r>
            <a:r>
              <a:rPr lang="en-US" sz="4400" b="1" dirty="0">
                <a:solidFill>
                  <a:srgbClr val="0000FF"/>
                </a:solidFill>
              </a:rPr>
              <a:t>high-level specifications </a:t>
            </a:r>
            <a:r>
              <a:rPr lang="en-US" sz="4400" b="1" dirty="0"/>
              <a:t>for robots </a:t>
            </a:r>
            <a:r>
              <a:rPr lang="en-US" sz="4400" b="1" dirty="0" smtClean="0"/>
              <a:t>from </a:t>
            </a:r>
            <a:r>
              <a:rPr lang="en-US" sz="4400" b="1" dirty="0" smtClean="0">
                <a:solidFill>
                  <a:srgbClr val="006600"/>
                </a:solidFill>
              </a:rPr>
              <a:t>natural language </a:t>
            </a:r>
            <a:r>
              <a:rPr lang="en-US" sz="4400" b="1" dirty="0" smtClean="0">
                <a:solidFill>
                  <a:srgbClr val="006600"/>
                </a:solidFill>
              </a:rPr>
              <a:t>instructions. </a:t>
            </a:r>
            <a:r>
              <a:rPr lang="en-US" sz="4400" b="1" dirty="0" smtClean="0"/>
              <a:t>Explain </a:t>
            </a:r>
            <a:r>
              <a:rPr lang="en-US" sz="4400" b="1" dirty="0" smtClean="0"/>
              <a:t>the </a:t>
            </a:r>
            <a:r>
              <a:rPr lang="en-US" sz="4400" b="1" dirty="0" smtClean="0">
                <a:solidFill>
                  <a:srgbClr val="C00000"/>
                </a:solidFill>
              </a:rPr>
              <a:t>cause of failure </a:t>
            </a:r>
            <a:r>
              <a:rPr lang="en-US" sz="4400" b="1" dirty="0" smtClean="0"/>
              <a:t>for unachievable specifications.</a:t>
            </a:r>
            <a:endParaRPr lang="en-US" sz="4400" b="1" dirty="0"/>
          </a:p>
        </p:txBody>
      </p:sp>
      <p:sp>
        <p:nvSpPr>
          <p:cNvPr id="71" name="Rounded Rectangle 70">
            <a:hlinkClick r:id="rId3" action="ppaction://hlinksldjump"/>
          </p:cNvPr>
          <p:cNvSpPr/>
          <p:nvPr/>
        </p:nvSpPr>
        <p:spPr>
          <a:xfrm>
            <a:off x="159530" y="198088"/>
            <a:ext cx="28847269" cy="3078512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72" name="Rounded Rectangle 71"/>
          <p:cNvSpPr/>
          <p:nvPr/>
        </p:nvSpPr>
        <p:spPr>
          <a:xfrm>
            <a:off x="731700" y="8915400"/>
            <a:ext cx="10469700" cy="3316545"/>
          </a:xfrm>
          <a:prstGeom prst="roundRect">
            <a:avLst>
              <a:gd name="adj" fmla="val 6198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05692" y="9677400"/>
            <a:ext cx="98671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Arial" pitchFamily="34" charset="0"/>
              <a:buChar char="•"/>
            </a:pPr>
            <a:r>
              <a:rPr lang="en-US" sz="4000" i="1" dirty="0" smtClean="0"/>
              <a:t>Deadlock</a:t>
            </a:r>
            <a:r>
              <a:rPr lang="en-US" sz="4000" dirty="0" smtClean="0"/>
              <a:t>: robot can be forced into a state where it has </a:t>
            </a:r>
            <a:r>
              <a:rPr lang="en-US" sz="4000" dirty="0" smtClean="0">
                <a:solidFill>
                  <a:srgbClr val="0000FF"/>
                </a:solidFill>
              </a:rPr>
              <a:t>no legal moves </a:t>
            </a:r>
          </a:p>
          <a:p>
            <a:pPr marL="742950" indent="-742950">
              <a:buFont typeface="Arial" pitchFamily="34" charset="0"/>
              <a:buChar char="•"/>
            </a:pPr>
            <a:r>
              <a:rPr lang="en-US" sz="4000" i="1" dirty="0" err="1" smtClean="0"/>
              <a:t>Livelock</a:t>
            </a:r>
            <a:r>
              <a:rPr lang="en-US" sz="4000" dirty="0" smtClean="0"/>
              <a:t>: robot stays trapped in a set of states that </a:t>
            </a:r>
            <a:r>
              <a:rPr lang="en-US" sz="4000" dirty="0" smtClean="0">
                <a:solidFill>
                  <a:srgbClr val="0000FF"/>
                </a:solidFill>
              </a:rPr>
              <a:t>do not fulfill a goal</a:t>
            </a:r>
            <a:endParaRPr lang="en-US" sz="4000" dirty="0">
              <a:solidFill>
                <a:srgbClr val="0000FF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013450" y="8915400"/>
            <a:ext cx="14173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Types of Failure</a:t>
            </a:r>
            <a:endParaRPr lang="en-US" sz="5400" b="1" dirty="0"/>
          </a:p>
        </p:txBody>
      </p:sp>
      <p:sp>
        <p:nvSpPr>
          <p:cNvPr id="9" name="Rectangle 8"/>
          <p:cNvSpPr/>
          <p:nvPr/>
        </p:nvSpPr>
        <p:spPr>
          <a:xfrm>
            <a:off x="12073620" y="3581400"/>
            <a:ext cx="895758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u="sng" dirty="0"/>
              <a:t>Natural Language Feedback</a:t>
            </a:r>
            <a:endParaRPr lang="en-US" sz="6000" b="1" u="sng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" b="152"/>
          <a:stretch/>
        </p:blipFill>
        <p:spPr bwMode="auto">
          <a:xfrm>
            <a:off x="12073620" y="4648200"/>
            <a:ext cx="12346229" cy="11355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5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43" r="14591" b="80533"/>
          <a:stretch/>
        </p:blipFill>
        <p:spPr bwMode="auto">
          <a:xfrm>
            <a:off x="11887200" y="5304001"/>
            <a:ext cx="16991784" cy="1553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" name="Rectangle 46"/>
          <p:cNvSpPr/>
          <p:nvPr/>
        </p:nvSpPr>
        <p:spPr>
          <a:xfrm>
            <a:off x="11921219" y="5257800"/>
            <a:ext cx="16806182" cy="1545686"/>
          </a:xfrm>
          <a:prstGeom prst="rect">
            <a:avLst/>
          </a:prstGeom>
          <a:solidFill>
            <a:srgbClr val="92D050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23241000" y="11907803"/>
            <a:ext cx="5486401" cy="40941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1600" y="12039600"/>
            <a:ext cx="4322303" cy="3814853"/>
          </a:xfrm>
          <a:prstGeom prst="rect">
            <a:avLst/>
          </a:prstGeom>
          <a:noFill/>
          <a:ln>
            <a:noFill/>
          </a:ln>
          <a:extLst/>
        </p:spPr>
      </p:pic>
      <p:sp>
        <p:nvSpPr>
          <p:cNvPr id="49" name="TextBox 48"/>
          <p:cNvSpPr txBox="1"/>
          <p:nvPr/>
        </p:nvSpPr>
        <p:spPr>
          <a:xfrm>
            <a:off x="23393400" y="12039600"/>
            <a:ext cx="29005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Comic Sans MS" pitchFamily="66" charset="0"/>
              </a:rPr>
              <a:t>Start in the closet. Carry meals from the kitchen to all patient rooms. Don’t go into any public rooms.</a:t>
            </a:r>
          </a:p>
          <a:p>
            <a:pPr algn="just"/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036301" y="4648200"/>
            <a:ext cx="14173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Types of </a:t>
            </a:r>
            <a:r>
              <a:rPr lang="en-US" sz="5400" b="1" dirty="0" err="1" smtClean="0"/>
              <a:t>Unsynthesizability</a:t>
            </a:r>
            <a:endParaRPr lang="en-US" sz="5400" b="1" dirty="0"/>
          </a:p>
        </p:txBody>
      </p:sp>
      <p:sp>
        <p:nvSpPr>
          <p:cNvPr id="77" name="Rounded Rectangle 76"/>
          <p:cNvSpPr/>
          <p:nvPr/>
        </p:nvSpPr>
        <p:spPr>
          <a:xfrm>
            <a:off x="748633" y="12496800"/>
            <a:ext cx="10469700" cy="3352800"/>
          </a:xfrm>
          <a:prstGeom prst="roundRect">
            <a:avLst>
              <a:gd name="adj" fmla="val 6198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990599" y="12573000"/>
            <a:ext cx="14173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 smtClean="0"/>
              <a:t>Unsynthesizable</a:t>
            </a:r>
            <a:r>
              <a:rPr lang="en-US" sz="5400" b="1" dirty="0" smtClean="0"/>
              <a:t> Cores via SAT</a:t>
            </a:r>
            <a:endParaRPr lang="en-US" sz="5400" b="1" dirty="0"/>
          </a:p>
        </p:txBody>
      </p:sp>
      <p:sp>
        <p:nvSpPr>
          <p:cNvPr id="79" name="Text Box 22"/>
          <p:cNvSpPr txBox="1">
            <a:spLocks noChangeArrowheads="1"/>
          </p:cNvSpPr>
          <p:nvPr/>
        </p:nvSpPr>
        <p:spPr bwMode="auto">
          <a:xfrm>
            <a:off x="457200" y="13295055"/>
            <a:ext cx="12667488" cy="255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lvl="1"/>
            <a:r>
              <a:rPr lang="en-US" sz="4000" dirty="0" smtClean="0"/>
              <a:t>- “</a:t>
            </a:r>
            <a:r>
              <a:rPr lang="en-US" sz="4000" dirty="0"/>
              <a:t>Unroll” LTL s</a:t>
            </a:r>
            <a:r>
              <a:rPr lang="en-US" sz="4000" dirty="0" smtClean="0">
                <a:latin typeface="Calibri" pitchFamily="34" charset="0"/>
              </a:rPr>
              <a:t>pecification to </a:t>
            </a:r>
            <a:r>
              <a:rPr lang="en-US" sz="4000" dirty="0" smtClean="0">
                <a:solidFill>
                  <a:srgbClr val="0033CC"/>
                </a:solidFill>
                <a:latin typeface="Calibri" pitchFamily="34" charset="0"/>
              </a:rPr>
              <a:t>some depth</a:t>
            </a:r>
          </a:p>
          <a:p>
            <a:pPr marL="457200" lvl="1"/>
            <a:r>
              <a:rPr lang="en-US" sz="4000" dirty="0" smtClean="0">
                <a:latin typeface="Calibri" pitchFamily="34" charset="0"/>
              </a:rPr>
              <a:t>- Encode </a:t>
            </a:r>
            <a:r>
              <a:rPr lang="en-US" sz="4000" dirty="0" smtClean="0">
                <a:latin typeface="Calibri" pitchFamily="34" charset="0"/>
              </a:rPr>
              <a:t>as a propositional </a:t>
            </a:r>
            <a:r>
              <a:rPr lang="en-US" sz="4000" dirty="0">
                <a:latin typeface="Calibri" pitchFamily="34" charset="0"/>
              </a:rPr>
              <a:t>SAT </a:t>
            </a:r>
            <a:r>
              <a:rPr lang="en-US" sz="4000" dirty="0" smtClean="0">
                <a:latin typeface="Calibri" pitchFamily="34" charset="0"/>
              </a:rPr>
              <a:t>instance</a:t>
            </a:r>
            <a:endParaRPr lang="en-US" sz="4000" dirty="0" smtClean="0">
              <a:latin typeface="Calibri" pitchFamily="34" charset="0"/>
            </a:endParaRPr>
          </a:p>
          <a:p>
            <a:pPr marL="457200" lvl="1"/>
            <a:r>
              <a:rPr lang="en-US" sz="4000" dirty="0" smtClean="0">
                <a:latin typeface="Calibri" pitchFamily="34" charset="0"/>
              </a:rPr>
              <a:t>- Use </a:t>
            </a:r>
            <a:r>
              <a:rPr lang="en-US" sz="4000" dirty="0" err="1" smtClean="0">
                <a:latin typeface="Calibri" pitchFamily="34" charset="0"/>
              </a:rPr>
              <a:t>PicoSAT</a:t>
            </a:r>
            <a:r>
              <a:rPr lang="en-US" sz="4000" dirty="0" smtClean="0">
                <a:latin typeface="Calibri" pitchFamily="34" charset="0"/>
              </a:rPr>
              <a:t> (solver) </a:t>
            </a:r>
            <a:r>
              <a:rPr lang="en-US" sz="4000" dirty="0" smtClean="0">
                <a:latin typeface="Calibri" pitchFamily="34" charset="0"/>
              </a:rPr>
              <a:t>to find </a:t>
            </a:r>
            <a:r>
              <a:rPr lang="en-US" sz="4000" dirty="0" err="1" smtClean="0">
                <a:latin typeface="Calibri" pitchFamily="34" charset="0"/>
              </a:rPr>
              <a:t>unsat</a:t>
            </a:r>
            <a:r>
              <a:rPr lang="en-US" sz="4000" dirty="0" smtClean="0">
                <a:latin typeface="Calibri" pitchFamily="34" charset="0"/>
              </a:rPr>
              <a:t> core</a:t>
            </a:r>
          </a:p>
          <a:p>
            <a:pPr marL="457200" lvl="1"/>
            <a:r>
              <a:rPr lang="en-US" sz="4000" dirty="0" smtClean="0">
                <a:latin typeface="Calibri" pitchFamily="34" charset="0"/>
              </a:rPr>
              <a:t>- Core </a:t>
            </a:r>
            <a:r>
              <a:rPr lang="en-US" sz="4000" dirty="0" smtClean="0">
                <a:solidFill>
                  <a:srgbClr val="0000CC"/>
                </a:solidFill>
                <a:latin typeface="Calibri" pitchFamily="34" charset="0"/>
              </a:rPr>
              <a:t>mapped </a:t>
            </a:r>
            <a:r>
              <a:rPr lang="en-US" sz="4000" dirty="0" smtClean="0">
                <a:solidFill>
                  <a:srgbClr val="0000CC"/>
                </a:solidFill>
                <a:latin typeface="Calibri" pitchFamily="34" charset="0"/>
              </a:rPr>
              <a:t>back </a:t>
            </a:r>
            <a:r>
              <a:rPr lang="en-US" sz="4000" dirty="0" smtClean="0">
                <a:latin typeface="Calibri" pitchFamily="34" charset="0"/>
              </a:rPr>
              <a:t>to the original specification</a:t>
            </a:r>
            <a:endParaRPr lang="en-US" sz="40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975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29260800" cy="16480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Rounded Rectangle 25"/>
          <p:cNvSpPr/>
          <p:nvPr/>
        </p:nvSpPr>
        <p:spPr>
          <a:xfrm>
            <a:off x="401499" y="3532157"/>
            <a:ext cx="28473244" cy="12546043"/>
          </a:xfrm>
          <a:prstGeom prst="roundRect">
            <a:avLst>
              <a:gd name="adj" fmla="val 3192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3733799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4692" y="3720362"/>
            <a:ext cx="5635223" cy="1004038"/>
          </a:xfrm>
          <a:prstGeom prst="rect">
            <a:avLst/>
          </a:prstGeom>
          <a:noFill/>
        </p:spPr>
        <p:txBody>
          <a:bodyPr wrap="none" lIns="79928" tIns="39964" rIns="79928" bIns="39964" rtlCol="0">
            <a:spAutoFit/>
          </a:bodyPr>
          <a:lstStyle/>
          <a:p>
            <a:r>
              <a:rPr lang="en-US" sz="6000" b="1" u="sng" dirty="0" smtClean="0"/>
              <a:t>Interactive Game</a:t>
            </a:r>
            <a:endParaRPr lang="en-US" sz="6000" b="1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1371600" y="5638800"/>
            <a:ext cx="1478280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00FF"/>
                </a:solidFill>
              </a:rPr>
              <a:t>Lets </a:t>
            </a:r>
            <a:r>
              <a:rPr lang="en-US" sz="4800" dirty="0">
                <a:solidFill>
                  <a:srgbClr val="0000FF"/>
                </a:solidFill>
              </a:rPr>
              <a:t>the user </a:t>
            </a:r>
            <a:r>
              <a:rPr lang="en-US" sz="4800" dirty="0" smtClean="0">
                <a:solidFill>
                  <a:srgbClr val="0000FF"/>
                </a:solidFill>
              </a:rPr>
              <a:t>play </a:t>
            </a:r>
            <a:r>
              <a:rPr lang="en-US" sz="4800" dirty="0">
                <a:solidFill>
                  <a:srgbClr val="0000FF"/>
                </a:solidFill>
              </a:rPr>
              <a:t>as a robot against </a:t>
            </a:r>
            <a:r>
              <a:rPr lang="en-US" sz="4800" dirty="0" smtClean="0">
                <a:solidFill>
                  <a:srgbClr val="0000FF"/>
                </a:solidFill>
              </a:rPr>
              <a:t>an adversarial environment</a:t>
            </a:r>
          </a:p>
          <a:p>
            <a:endParaRPr lang="en-US" sz="4800" dirty="0"/>
          </a:p>
          <a:p>
            <a:r>
              <a:rPr lang="en-US" sz="4800" dirty="0" smtClean="0"/>
              <a:t>At </a:t>
            </a:r>
            <a:r>
              <a:rPr lang="en-US" sz="4800" dirty="0"/>
              <a:t>each discrete time step, </a:t>
            </a:r>
            <a:r>
              <a:rPr lang="en-US" sz="4800" dirty="0" smtClean="0"/>
              <a:t>the tool presents the</a:t>
            </a:r>
            <a:endParaRPr lang="en-US" sz="4800" dirty="0"/>
          </a:p>
          <a:p>
            <a:r>
              <a:rPr lang="en-US" sz="4800" dirty="0"/>
              <a:t>current goal </a:t>
            </a:r>
            <a:r>
              <a:rPr lang="en-US" sz="4800" dirty="0" smtClean="0"/>
              <a:t>pursued and </a:t>
            </a:r>
            <a:r>
              <a:rPr lang="en-US" sz="4800" dirty="0"/>
              <a:t>the current state of the environment</a:t>
            </a:r>
            <a:r>
              <a:rPr lang="en-US" sz="4800" dirty="0" smtClean="0"/>
              <a:t>.</a:t>
            </a:r>
          </a:p>
          <a:p>
            <a:endParaRPr lang="en-US" sz="4800" dirty="0"/>
          </a:p>
          <a:p>
            <a:r>
              <a:rPr lang="en-US" sz="4800" dirty="0"/>
              <a:t>The user is then able to change the location of the robot</a:t>
            </a:r>
          </a:p>
          <a:p>
            <a:r>
              <a:rPr lang="en-US" sz="4800" dirty="0"/>
              <a:t>and the states of its actuators in response. </a:t>
            </a:r>
            <a:endParaRPr lang="en-US" sz="4800" dirty="0" smtClean="0"/>
          </a:p>
          <a:p>
            <a:endParaRPr lang="en-US" sz="4800" dirty="0"/>
          </a:p>
          <a:p>
            <a:r>
              <a:rPr lang="en-US" sz="4800" dirty="0" smtClean="0"/>
              <a:t>A </a:t>
            </a:r>
            <a:r>
              <a:rPr lang="en-US" sz="4800" dirty="0"/>
              <a:t>specific </a:t>
            </a:r>
            <a:r>
              <a:rPr lang="en-US" sz="4800" dirty="0" smtClean="0"/>
              <a:t>explanation is given </a:t>
            </a:r>
            <a:r>
              <a:rPr lang="en-US" sz="4800" dirty="0"/>
              <a:t>about what part of the original specification </a:t>
            </a:r>
            <a:r>
              <a:rPr lang="en-US" sz="4800" dirty="0" smtClean="0"/>
              <a:t>is in </a:t>
            </a:r>
            <a:r>
              <a:rPr lang="en-US" sz="4800" dirty="0"/>
              <a:t>conflict with any invalid moves. </a:t>
            </a:r>
            <a:endParaRPr lang="en-US" sz="4800" b="1" dirty="0">
              <a:solidFill>
                <a:srgbClr val="C0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1247" y="8545114"/>
            <a:ext cx="11866153" cy="7228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20"/>
          <p:cNvSpPr/>
          <p:nvPr/>
        </p:nvSpPr>
        <p:spPr>
          <a:xfrm>
            <a:off x="19888200" y="3720362"/>
            <a:ext cx="6019799" cy="45199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0129147" y="4222381"/>
            <a:ext cx="33264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Follow me. </a:t>
            </a:r>
            <a:endParaRPr lang="en-US" sz="3200" dirty="0" smtClean="0"/>
          </a:p>
          <a:p>
            <a:r>
              <a:rPr lang="en-US" sz="3200" dirty="0" smtClean="0"/>
              <a:t>Avoid </a:t>
            </a:r>
            <a:r>
              <a:rPr lang="en-US" sz="3200" dirty="0"/>
              <a:t>the kitchen</a:t>
            </a:r>
            <a:endParaRPr lang="en-US" sz="3200" dirty="0"/>
          </a:p>
        </p:txBody>
      </p:sp>
      <p:sp>
        <p:nvSpPr>
          <p:cNvPr id="35" name="TextBox 34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55" name="Rounded Rectangle 54"/>
          <p:cNvSpPr/>
          <p:nvPr/>
        </p:nvSpPr>
        <p:spPr>
          <a:xfrm>
            <a:off x="184931" y="198088"/>
            <a:ext cx="28847269" cy="307851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46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84931" y="381000"/>
            <a:ext cx="2884726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-76200" y="1177961"/>
            <a:ext cx="29260245" cy="727039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200" dirty="0" err="1"/>
              <a:t>Vasumathi</a:t>
            </a:r>
            <a:r>
              <a:rPr lang="en-US" sz="4200" dirty="0"/>
              <a:t> </a:t>
            </a:r>
            <a:r>
              <a:rPr lang="en-US" sz="4200" dirty="0" smtClean="0"/>
              <a:t>Raman, </a:t>
            </a:r>
            <a:r>
              <a:rPr lang="en-US" sz="4200" dirty="0"/>
              <a:t>Constantine </a:t>
            </a:r>
            <a:r>
              <a:rPr lang="en-US" sz="4200" dirty="0" err="1" smtClean="0"/>
              <a:t>Lignos</a:t>
            </a:r>
            <a:r>
              <a:rPr lang="en-US" sz="4200" dirty="0" smtClean="0"/>
              <a:t>, </a:t>
            </a:r>
            <a:r>
              <a:rPr lang="en-US" sz="4200" dirty="0"/>
              <a:t>Cameron </a:t>
            </a:r>
            <a:r>
              <a:rPr lang="en-US" sz="4200" dirty="0" err="1" smtClean="0"/>
              <a:t>Finucane</a:t>
            </a:r>
            <a:r>
              <a:rPr lang="en-US" sz="4200" dirty="0" smtClean="0"/>
              <a:t>, </a:t>
            </a:r>
            <a:r>
              <a:rPr lang="en-US" sz="4200" dirty="0"/>
              <a:t>Kenton C.T. </a:t>
            </a:r>
            <a:r>
              <a:rPr lang="en-US" sz="4200" dirty="0" smtClean="0"/>
              <a:t>Lee, </a:t>
            </a:r>
            <a:r>
              <a:rPr lang="en-US" sz="4200" dirty="0"/>
              <a:t>Mitch </a:t>
            </a:r>
            <a:r>
              <a:rPr lang="en-US" sz="4200" dirty="0" smtClean="0"/>
              <a:t>Marcus </a:t>
            </a:r>
            <a:r>
              <a:rPr lang="en-US" sz="4200" dirty="0" smtClean="0"/>
              <a:t>and </a:t>
            </a:r>
            <a:r>
              <a:rPr lang="en-US" sz="4200" dirty="0" err="1"/>
              <a:t>Hadas</a:t>
            </a:r>
            <a:r>
              <a:rPr lang="en-US" sz="4200" dirty="0"/>
              <a:t> </a:t>
            </a:r>
            <a:r>
              <a:rPr lang="en-US" sz="4200" dirty="0" smtClean="0"/>
              <a:t>Kress-</a:t>
            </a:r>
            <a:r>
              <a:rPr lang="en-US" sz="4200" dirty="0" err="1" smtClean="0"/>
              <a:t>Gazit</a:t>
            </a:r>
            <a:endParaRPr lang="en-US" sz="4200" dirty="0"/>
          </a:p>
        </p:txBody>
      </p:sp>
      <p:sp>
        <p:nvSpPr>
          <p:cNvPr id="58" name="Round Same Side Corner Rectangle 57"/>
          <p:cNvSpPr/>
          <p:nvPr/>
        </p:nvSpPr>
        <p:spPr>
          <a:xfrm>
            <a:off x="184931" y="1905000"/>
            <a:ext cx="28847268" cy="1371600"/>
          </a:xfrm>
          <a:prstGeom prst="round2SameRect">
            <a:avLst>
              <a:gd name="adj1" fmla="val 16667"/>
              <a:gd name="adj2" fmla="val 45536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-94488" y="1905000"/>
            <a:ext cx="29507688" cy="143492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00FF"/>
                </a:solidFill>
              </a:rPr>
              <a:t>Automatically</a:t>
            </a:r>
            <a:r>
              <a:rPr lang="en-US" sz="4400" b="1" dirty="0"/>
              <a:t> generate </a:t>
            </a:r>
            <a:r>
              <a:rPr lang="en-US" sz="4400" b="1" dirty="0">
                <a:solidFill>
                  <a:srgbClr val="0000FF"/>
                </a:solidFill>
              </a:rPr>
              <a:t>provably correct control </a:t>
            </a:r>
            <a:r>
              <a:rPr lang="en-US" sz="4400" b="1" dirty="0"/>
              <a:t>from </a:t>
            </a:r>
            <a:r>
              <a:rPr lang="en-US" sz="4400" b="1" dirty="0">
                <a:solidFill>
                  <a:srgbClr val="0000FF"/>
                </a:solidFill>
              </a:rPr>
              <a:t>high-level specifications </a:t>
            </a:r>
            <a:r>
              <a:rPr lang="en-US" sz="4400" b="1" dirty="0"/>
              <a:t>for robots </a:t>
            </a:r>
            <a:r>
              <a:rPr lang="en-US" sz="4400" b="1" dirty="0" smtClean="0"/>
              <a:t>from </a:t>
            </a:r>
            <a:r>
              <a:rPr lang="en-US" sz="4400" b="1" dirty="0" smtClean="0">
                <a:solidFill>
                  <a:srgbClr val="006600"/>
                </a:solidFill>
              </a:rPr>
              <a:t>natural language </a:t>
            </a:r>
            <a:r>
              <a:rPr lang="en-US" sz="4400" b="1" dirty="0" smtClean="0">
                <a:solidFill>
                  <a:srgbClr val="006600"/>
                </a:solidFill>
              </a:rPr>
              <a:t>instructions. </a:t>
            </a:r>
            <a:r>
              <a:rPr lang="en-US" sz="4400" b="1" dirty="0" smtClean="0"/>
              <a:t>Explain </a:t>
            </a:r>
            <a:r>
              <a:rPr lang="en-US" sz="4400" b="1" dirty="0" smtClean="0"/>
              <a:t>the </a:t>
            </a:r>
            <a:r>
              <a:rPr lang="en-US" sz="4400" b="1" dirty="0" smtClean="0">
                <a:solidFill>
                  <a:srgbClr val="C00000"/>
                </a:solidFill>
              </a:rPr>
              <a:t>cause of failure </a:t>
            </a:r>
            <a:r>
              <a:rPr lang="en-US" sz="4400" b="1" dirty="0" smtClean="0"/>
              <a:t>for unachievable specifications.</a:t>
            </a:r>
            <a:endParaRPr lang="en-US" sz="4400" b="1" dirty="0"/>
          </a:p>
        </p:txBody>
      </p:sp>
      <p:sp>
        <p:nvSpPr>
          <p:cNvPr id="60" name="Rounded Rectangle 59">
            <a:hlinkClick r:id="rId4" action="ppaction://hlinksldjump"/>
          </p:cNvPr>
          <p:cNvSpPr/>
          <p:nvPr/>
        </p:nvSpPr>
        <p:spPr>
          <a:xfrm>
            <a:off x="159530" y="198088"/>
            <a:ext cx="28847269" cy="3078512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pic>
        <p:nvPicPr>
          <p:cNvPr id="62" name="Picture 2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4407" y="4038600"/>
            <a:ext cx="4322303" cy="3814853"/>
          </a:xfrm>
          <a:prstGeom prst="rect">
            <a:avLst/>
          </a:prstGeom>
          <a:noFill/>
          <a:ln>
            <a:noFill/>
          </a:ln>
          <a:extLst/>
        </p:spPr>
      </p:pic>
    </p:spTree>
    <p:extLst>
      <p:ext uri="{BB962C8B-B14F-4D97-AF65-F5344CB8AC3E}">
        <p14:creationId xmlns:p14="http://schemas.microsoft.com/office/powerpoint/2010/main" val="31593128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29260800" cy="16480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Rounded Rectangle 25"/>
          <p:cNvSpPr/>
          <p:nvPr/>
        </p:nvSpPr>
        <p:spPr>
          <a:xfrm>
            <a:off x="401499" y="3532157"/>
            <a:ext cx="28473244" cy="12546043"/>
          </a:xfrm>
          <a:prstGeom prst="roundRect">
            <a:avLst>
              <a:gd name="adj" fmla="val 3192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3733799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-3810000" y="381000"/>
            <a:ext cx="3688079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55" name="Rounded Rectangle 54"/>
          <p:cNvSpPr/>
          <p:nvPr/>
        </p:nvSpPr>
        <p:spPr>
          <a:xfrm>
            <a:off x="184931" y="198088"/>
            <a:ext cx="28847269" cy="307851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46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84931" y="381000"/>
            <a:ext cx="28847269" cy="91170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5400" b="1" dirty="0" smtClean="0"/>
              <a:t>Sorry </a:t>
            </a:r>
            <a:r>
              <a:rPr lang="en-US" sz="5400" b="1" dirty="0"/>
              <a:t>Dave, I’m Afraid I Can’t Do That: </a:t>
            </a:r>
            <a:r>
              <a:rPr lang="en-US" sz="5400" b="1" dirty="0" smtClean="0"/>
              <a:t>Explaining Unachievable </a:t>
            </a:r>
            <a:r>
              <a:rPr lang="en-US" sz="5400" b="1" dirty="0"/>
              <a:t>Robot Tasks Using Natural Language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-76200" y="1177961"/>
            <a:ext cx="29260245" cy="727039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200" dirty="0" err="1"/>
              <a:t>Vasumathi</a:t>
            </a:r>
            <a:r>
              <a:rPr lang="en-US" sz="4200" dirty="0"/>
              <a:t> </a:t>
            </a:r>
            <a:r>
              <a:rPr lang="en-US" sz="4200" dirty="0" smtClean="0"/>
              <a:t>Raman, </a:t>
            </a:r>
            <a:r>
              <a:rPr lang="en-US" sz="4200" dirty="0"/>
              <a:t>Constantine </a:t>
            </a:r>
            <a:r>
              <a:rPr lang="en-US" sz="4200" dirty="0" err="1" smtClean="0"/>
              <a:t>Lignos</a:t>
            </a:r>
            <a:r>
              <a:rPr lang="en-US" sz="4200" dirty="0" smtClean="0"/>
              <a:t>, </a:t>
            </a:r>
            <a:r>
              <a:rPr lang="en-US" sz="4200" dirty="0"/>
              <a:t>Cameron </a:t>
            </a:r>
            <a:r>
              <a:rPr lang="en-US" sz="4200" dirty="0" err="1" smtClean="0"/>
              <a:t>Finucane</a:t>
            </a:r>
            <a:r>
              <a:rPr lang="en-US" sz="4200" dirty="0" smtClean="0"/>
              <a:t>, </a:t>
            </a:r>
            <a:r>
              <a:rPr lang="en-US" sz="4200" dirty="0"/>
              <a:t>Kenton C.T. </a:t>
            </a:r>
            <a:r>
              <a:rPr lang="en-US" sz="4200" dirty="0" smtClean="0"/>
              <a:t>Lee, </a:t>
            </a:r>
            <a:r>
              <a:rPr lang="en-US" sz="4200" dirty="0"/>
              <a:t>Mitch </a:t>
            </a:r>
            <a:r>
              <a:rPr lang="en-US" sz="4200" dirty="0" smtClean="0"/>
              <a:t>Marcus </a:t>
            </a:r>
            <a:r>
              <a:rPr lang="en-US" sz="4200" dirty="0" smtClean="0"/>
              <a:t>and </a:t>
            </a:r>
            <a:r>
              <a:rPr lang="en-US" sz="4200" dirty="0" err="1"/>
              <a:t>Hadas</a:t>
            </a:r>
            <a:r>
              <a:rPr lang="en-US" sz="4200" dirty="0"/>
              <a:t> </a:t>
            </a:r>
            <a:r>
              <a:rPr lang="en-US" sz="4200" dirty="0" smtClean="0"/>
              <a:t>Kress-</a:t>
            </a:r>
            <a:r>
              <a:rPr lang="en-US" sz="4200" dirty="0" err="1" smtClean="0"/>
              <a:t>Gazit</a:t>
            </a:r>
            <a:endParaRPr lang="en-US" sz="4200" dirty="0"/>
          </a:p>
        </p:txBody>
      </p:sp>
      <p:sp>
        <p:nvSpPr>
          <p:cNvPr id="58" name="Round Same Side Corner Rectangle 57"/>
          <p:cNvSpPr/>
          <p:nvPr/>
        </p:nvSpPr>
        <p:spPr>
          <a:xfrm>
            <a:off x="184931" y="1905000"/>
            <a:ext cx="28847268" cy="1371600"/>
          </a:xfrm>
          <a:prstGeom prst="round2SameRect">
            <a:avLst>
              <a:gd name="adj1" fmla="val 16667"/>
              <a:gd name="adj2" fmla="val 45536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-94488" y="1905000"/>
            <a:ext cx="29507688" cy="1434925"/>
          </a:xfrm>
          <a:prstGeom prst="rect">
            <a:avLst/>
          </a:prstGeom>
          <a:noFill/>
        </p:spPr>
        <p:txBody>
          <a:bodyPr wrap="square" lIns="79928" tIns="39964" rIns="79928" bIns="39964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00FF"/>
                </a:solidFill>
              </a:rPr>
              <a:t>Automatically</a:t>
            </a:r>
            <a:r>
              <a:rPr lang="en-US" sz="4400" b="1" dirty="0"/>
              <a:t> generate </a:t>
            </a:r>
            <a:r>
              <a:rPr lang="en-US" sz="4400" b="1" dirty="0">
                <a:solidFill>
                  <a:srgbClr val="0000FF"/>
                </a:solidFill>
              </a:rPr>
              <a:t>provably correct control </a:t>
            </a:r>
            <a:r>
              <a:rPr lang="en-US" sz="4400" b="1" dirty="0"/>
              <a:t>from </a:t>
            </a:r>
            <a:r>
              <a:rPr lang="en-US" sz="4400" b="1" dirty="0">
                <a:solidFill>
                  <a:srgbClr val="0000FF"/>
                </a:solidFill>
              </a:rPr>
              <a:t>high-level specifications </a:t>
            </a:r>
            <a:r>
              <a:rPr lang="en-US" sz="4400" b="1" dirty="0"/>
              <a:t>for robots </a:t>
            </a:r>
            <a:r>
              <a:rPr lang="en-US" sz="4400" b="1" dirty="0" smtClean="0"/>
              <a:t>from </a:t>
            </a:r>
            <a:r>
              <a:rPr lang="en-US" sz="4400" b="1" dirty="0" smtClean="0">
                <a:solidFill>
                  <a:srgbClr val="006600"/>
                </a:solidFill>
              </a:rPr>
              <a:t>natural language </a:t>
            </a:r>
            <a:r>
              <a:rPr lang="en-US" sz="4400" b="1" dirty="0" smtClean="0">
                <a:solidFill>
                  <a:srgbClr val="006600"/>
                </a:solidFill>
              </a:rPr>
              <a:t>instructions. </a:t>
            </a:r>
            <a:r>
              <a:rPr lang="en-US" sz="4400" b="1" dirty="0" smtClean="0"/>
              <a:t>Explain </a:t>
            </a:r>
            <a:r>
              <a:rPr lang="en-US" sz="4400" b="1" dirty="0" smtClean="0"/>
              <a:t>the </a:t>
            </a:r>
            <a:r>
              <a:rPr lang="en-US" sz="4400" b="1" dirty="0" smtClean="0">
                <a:solidFill>
                  <a:srgbClr val="C00000"/>
                </a:solidFill>
              </a:rPr>
              <a:t>cause of failure </a:t>
            </a:r>
            <a:r>
              <a:rPr lang="en-US" sz="4400" b="1" dirty="0" smtClean="0"/>
              <a:t>for unachievable specifications.</a:t>
            </a:r>
            <a:endParaRPr lang="en-US" sz="4400" b="1" dirty="0"/>
          </a:p>
        </p:txBody>
      </p:sp>
      <p:sp>
        <p:nvSpPr>
          <p:cNvPr id="60" name="Rounded Rectangle 59">
            <a:hlinkClick r:id="rId5" action="ppaction://hlinksldjump"/>
          </p:cNvPr>
          <p:cNvSpPr/>
          <p:nvPr/>
        </p:nvSpPr>
        <p:spPr>
          <a:xfrm>
            <a:off x="159530" y="198088"/>
            <a:ext cx="28847269" cy="3078512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194" tIns="38097" rIns="76194" bIns="38097" spcCol="0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pic>
        <p:nvPicPr>
          <p:cNvPr id="3" name="rss2013-paper154.mo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093.991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19399" y="3540624"/>
            <a:ext cx="22289023" cy="1253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900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4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,amssymb,amsfonts}&#10;\pagestyle{empty}&#10;\begin{document}&#10;&#10;&#10;\begin{eqnarray*}&#10;\Box \Diamond x&#10;\end{eqnarray*}&#10;&#10;&#10;\end{document}"/>
  <p:tag name="IGUANATEXSIZE" val="2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,amssymb,amsfonts}&#10;\pagestyle{empty}&#10;\begin{document}&#10;&#10;&#10;\begin{eqnarray*}&#10;\Box(\bigcirc m\_ x \Leftrightarrow (m\_ x \lor \bigcirc x))&#10;\end{eqnarray*}&#10;&#10;&#10;\end{document}"/>
  <p:tag name="IGUANATEXSIZE" val="2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,amssymb,amsfonts}&#10;\pagestyle{empty}&#10;\begin{document}&#10;&#10;&#10;\begin{eqnarray*}&#10;goal(m\_ x) \land memory(x)&#10;\end{eqnarray*}&#10;&#10;&#10;\end{document}"/>
  <p:tag name="IGUANATEXSIZE" val="2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\varphi_e \Rightarrow \varphi_s$&#10;&#10;&#10;\end{document}"/>
  <p:tag name="IGUANATEXSIZE" val="2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3693</TotalTime>
  <Words>1325</Words>
  <Application>Microsoft Office PowerPoint</Application>
  <PresentationFormat>Custom</PresentationFormat>
  <Paragraphs>124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Idaho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Ben Johnson</dc:creator>
  <cp:lastModifiedBy>Vasu</cp:lastModifiedBy>
  <cp:revision>497</cp:revision>
  <dcterms:created xsi:type="dcterms:W3CDTF">2011-06-17T15:42:28Z</dcterms:created>
  <dcterms:modified xsi:type="dcterms:W3CDTF">2013-06-20T03:06:40Z</dcterms:modified>
</cp:coreProperties>
</file>

<file path=docProps/thumbnail.jpeg>
</file>